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78" r:id="rId3"/>
    <p:sldId id="284" r:id="rId4"/>
    <p:sldId id="283" r:id="rId5"/>
    <p:sldId id="282" r:id="rId6"/>
    <p:sldId id="281" r:id="rId7"/>
    <p:sldId id="280" r:id="rId8"/>
    <p:sldId id="287" r:id="rId9"/>
    <p:sldId id="288" r:id="rId10"/>
    <p:sldId id="279" r:id="rId11"/>
    <p:sldId id="289" r:id="rId12"/>
    <p:sldId id="285" r:id="rId13"/>
    <p:sldId id="290" r:id="rId14"/>
    <p:sldId id="286" r:id="rId15"/>
    <p:sldId id="271" r:id="rId16"/>
    <p:sldId id="265" r:id="rId17"/>
  </p:sldIdLst>
  <p:sldSz cx="9144000" cy="6858000" type="screen4x3"/>
  <p:notesSz cx="6797675" cy="9926638"/>
  <p:embeddedFontLst>
    <p:embeddedFont>
      <p:font typeface="Source Sans Pro Semibold" panose="020B0604020202020204" charset="0"/>
      <p:bold r:id="rId20"/>
    </p:embeddedFont>
    <p:embeddedFont>
      <p:font typeface="Source Sans Pro" panose="020B0604020202020204" charset="0"/>
      <p:regular r:id="rId21"/>
      <p:bold r:id="rId22"/>
    </p:embeddedFont>
    <p:embeddedFont>
      <p:font typeface="Comic Sans MS" panose="030F0702030302020204" pitchFamily="66" charset="0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新細明體" panose="02020500000000000000" pitchFamily="18" charset="-120"/>
      <p:regular r:id="rId29"/>
    </p:embeddedFont>
    <p:embeddedFont>
      <p:font typeface="Sakkal Majalla" panose="02000000000000000000" pitchFamily="2" charset="-78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9C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44" autoAdjust="0"/>
    <p:restoredTop sz="94595" autoAdjust="0"/>
  </p:normalViewPr>
  <p:slideViewPr>
    <p:cSldViewPr snapToObjects="1">
      <p:cViewPr>
        <p:scale>
          <a:sx n="90" d="100"/>
          <a:sy n="90" d="100"/>
        </p:scale>
        <p:origin x="-534" y="-4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2EF43E-09CD-F141-804F-61261E6E586B}" type="datetimeFigureOut">
              <a:rPr lang="en-US" smtClean="0"/>
              <a:pPr/>
              <a:t>2/15/2017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2C9984-EEEA-0D40-88CA-24713AF9F9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103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C33CD5-DF5C-1141-9918-5C423DE940D6}" type="datetimeFigureOut">
              <a:rPr lang="en-US" smtClean="0"/>
              <a:pPr/>
              <a:t>2/15/2017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3183C-09EA-C74B-8F50-CDC67E52EC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797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E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243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"/>
          <p:cNvSpPr/>
          <p:nvPr userDrawn="1"/>
        </p:nvSpPr>
        <p:spPr>
          <a:xfrm>
            <a:off x="4212000" y="332656"/>
            <a:ext cx="4518000" cy="2867744"/>
          </a:xfrm>
          <a:custGeom>
            <a:avLst/>
            <a:gdLst/>
            <a:ahLst/>
            <a:cxnLst/>
            <a:rect l="l" t="t" r="r" b="b"/>
            <a:pathLst>
              <a:path w="4518000" h="2867744">
                <a:moveTo>
                  <a:pt x="0" y="0"/>
                </a:moveTo>
                <a:lnTo>
                  <a:pt x="4518000" y="0"/>
                </a:lnTo>
                <a:lnTo>
                  <a:pt x="4518000" y="2867744"/>
                </a:lnTo>
                <a:lnTo>
                  <a:pt x="4517960" y="2867744"/>
                </a:lnTo>
                <a:lnTo>
                  <a:pt x="4517960" y="2446544"/>
                </a:lnTo>
                <a:lnTo>
                  <a:pt x="3504580" y="2446544"/>
                </a:lnTo>
                <a:lnTo>
                  <a:pt x="3222560" y="2446544"/>
                </a:lnTo>
                <a:lnTo>
                  <a:pt x="2590180" y="2446544"/>
                </a:lnTo>
                <a:lnTo>
                  <a:pt x="2590180" y="2447179"/>
                </a:lnTo>
                <a:lnTo>
                  <a:pt x="2583880" y="2446544"/>
                </a:lnTo>
                <a:cubicBezTo>
                  <a:pt x="2426873" y="2446544"/>
                  <a:pt x="2295877" y="2557914"/>
                  <a:pt x="2265581" y="2705965"/>
                </a:cubicBezTo>
                <a:lnTo>
                  <a:pt x="2261007" y="2751344"/>
                </a:lnTo>
                <a:lnTo>
                  <a:pt x="2258754" y="2751344"/>
                </a:lnTo>
                <a:lnTo>
                  <a:pt x="2254179" y="2705965"/>
                </a:lnTo>
                <a:cubicBezTo>
                  <a:pt x="2223884" y="2557914"/>
                  <a:pt x="2092888" y="2446544"/>
                  <a:pt x="1935880" y="2446544"/>
                </a:cubicBezTo>
                <a:lnTo>
                  <a:pt x="1927780" y="2447360"/>
                </a:lnTo>
                <a:lnTo>
                  <a:pt x="1927780" y="2446544"/>
                </a:lnTo>
                <a:lnTo>
                  <a:pt x="1295400" y="2446544"/>
                </a:lnTo>
                <a:lnTo>
                  <a:pt x="1013380" y="2446544"/>
                </a:lnTo>
                <a:lnTo>
                  <a:pt x="0" y="244654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4447031" y="515621"/>
            <a:ext cx="4087369" cy="192277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1905000"/>
            <a:ext cx="3276600" cy="381000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58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2438400"/>
            <a:ext cx="9144000" cy="4419600"/>
          </a:xfrm>
          <a:custGeom>
            <a:avLst/>
            <a:gdLst>
              <a:gd name="connsiteX0" fmla="*/ 0 w 9144000"/>
              <a:gd name="connsiteY0" fmla="*/ 0 h 4419600"/>
              <a:gd name="connsiteX1" fmla="*/ 4212000 w 9144000"/>
              <a:gd name="connsiteY1" fmla="*/ 0 h 4419600"/>
              <a:gd name="connsiteX2" fmla="*/ 4212000 w 9144000"/>
              <a:gd name="connsiteY2" fmla="*/ 340800 h 4419600"/>
              <a:gd name="connsiteX3" fmla="*/ 5225380 w 9144000"/>
              <a:gd name="connsiteY3" fmla="*/ 340800 h 4419600"/>
              <a:gd name="connsiteX4" fmla="*/ 5507400 w 9144000"/>
              <a:gd name="connsiteY4" fmla="*/ 340800 h 4419600"/>
              <a:gd name="connsiteX5" fmla="*/ 6139780 w 9144000"/>
              <a:gd name="connsiteY5" fmla="*/ 340800 h 4419600"/>
              <a:gd name="connsiteX6" fmla="*/ 6139780 w 9144000"/>
              <a:gd name="connsiteY6" fmla="*/ 341616 h 4419600"/>
              <a:gd name="connsiteX7" fmla="*/ 6147880 w 9144000"/>
              <a:gd name="connsiteY7" fmla="*/ 340800 h 4419600"/>
              <a:gd name="connsiteX8" fmla="*/ 6466179 w 9144000"/>
              <a:gd name="connsiteY8" fmla="*/ 600221 h 4419600"/>
              <a:gd name="connsiteX9" fmla="*/ 6470754 w 9144000"/>
              <a:gd name="connsiteY9" fmla="*/ 645600 h 4419600"/>
              <a:gd name="connsiteX10" fmla="*/ 6473007 w 9144000"/>
              <a:gd name="connsiteY10" fmla="*/ 645600 h 4419600"/>
              <a:gd name="connsiteX11" fmla="*/ 6477581 w 9144000"/>
              <a:gd name="connsiteY11" fmla="*/ 600221 h 4419600"/>
              <a:gd name="connsiteX12" fmla="*/ 6795880 w 9144000"/>
              <a:gd name="connsiteY12" fmla="*/ 340800 h 4419600"/>
              <a:gd name="connsiteX13" fmla="*/ 6802180 w 9144000"/>
              <a:gd name="connsiteY13" fmla="*/ 341435 h 4419600"/>
              <a:gd name="connsiteX14" fmla="*/ 6802180 w 9144000"/>
              <a:gd name="connsiteY14" fmla="*/ 340800 h 4419600"/>
              <a:gd name="connsiteX15" fmla="*/ 7434560 w 9144000"/>
              <a:gd name="connsiteY15" fmla="*/ 340800 h 4419600"/>
              <a:gd name="connsiteX16" fmla="*/ 7716580 w 9144000"/>
              <a:gd name="connsiteY16" fmla="*/ 340800 h 4419600"/>
              <a:gd name="connsiteX17" fmla="*/ 8729960 w 9144000"/>
              <a:gd name="connsiteY17" fmla="*/ 340800 h 4419600"/>
              <a:gd name="connsiteX18" fmla="*/ 8729960 w 9144000"/>
              <a:gd name="connsiteY18" fmla="*/ 762000 h 4419600"/>
              <a:gd name="connsiteX19" fmla="*/ 8730000 w 9144000"/>
              <a:gd name="connsiteY19" fmla="*/ 0 h 4419600"/>
              <a:gd name="connsiteX20" fmla="*/ 9144000 w 9144000"/>
              <a:gd name="connsiteY20" fmla="*/ 0 h 4419600"/>
              <a:gd name="connsiteX21" fmla="*/ 9144000 w 9144000"/>
              <a:gd name="connsiteY21" fmla="*/ 4419600 h 4419600"/>
              <a:gd name="connsiteX22" fmla="*/ 0 w 9144000"/>
              <a:gd name="connsiteY22" fmla="*/ 4419600 h 4419600"/>
              <a:gd name="connsiteX23" fmla="*/ 0 w 9144000"/>
              <a:gd name="connsiteY23" fmla="*/ 0 h 4419600"/>
              <a:gd name="connsiteX0" fmla="*/ 0 w 9144000"/>
              <a:gd name="connsiteY0" fmla="*/ 0 h 4419600"/>
              <a:gd name="connsiteX1" fmla="*/ 4212000 w 9144000"/>
              <a:gd name="connsiteY1" fmla="*/ 0 h 4419600"/>
              <a:gd name="connsiteX2" fmla="*/ 4212000 w 9144000"/>
              <a:gd name="connsiteY2" fmla="*/ 340800 h 4419600"/>
              <a:gd name="connsiteX3" fmla="*/ 5225380 w 9144000"/>
              <a:gd name="connsiteY3" fmla="*/ 340800 h 4419600"/>
              <a:gd name="connsiteX4" fmla="*/ 5507400 w 9144000"/>
              <a:gd name="connsiteY4" fmla="*/ 340800 h 4419600"/>
              <a:gd name="connsiteX5" fmla="*/ 6139780 w 9144000"/>
              <a:gd name="connsiteY5" fmla="*/ 340800 h 4419600"/>
              <a:gd name="connsiteX6" fmla="*/ 6139780 w 9144000"/>
              <a:gd name="connsiteY6" fmla="*/ 341616 h 4419600"/>
              <a:gd name="connsiteX7" fmla="*/ 6147880 w 9144000"/>
              <a:gd name="connsiteY7" fmla="*/ 340800 h 4419600"/>
              <a:gd name="connsiteX8" fmla="*/ 6466179 w 9144000"/>
              <a:gd name="connsiteY8" fmla="*/ 600221 h 4419600"/>
              <a:gd name="connsiteX9" fmla="*/ 6470754 w 9144000"/>
              <a:gd name="connsiteY9" fmla="*/ 645600 h 4419600"/>
              <a:gd name="connsiteX10" fmla="*/ 6473007 w 9144000"/>
              <a:gd name="connsiteY10" fmla="*/ 645600 h 4419600"/>
              <a:gd name="connsiteX11" fmla="*/ 6477581 w 9144000"/>
              <a:gd name="connsiteY11" fmla="*/ 600221 h 4419600"/>
              <a:gd name="connsiteX12" fmla="*/ 6795880 w 9144000"/>
              <a:gd name="connsiteY12" fmla="*/ 340800 h 4419600"/>
              <a:gd name="connsiteX13" fmla="*/ 6802180 w 9144000"/>
              <a:gd name="connsiteY13" fmla="*/ 341435 h 4419600"/>
              <a:gd name="connsiteX14" fmla="*/ 6802180 w 9144000"/>
              <a:gd name="connsiteY14" fmla="*/ 340800 h 4419600"/>
              <a:gd name="connsiteX15" fmla="*/ 7434560 w 9144000"/>
              <a:gd name="connsiteY15" fmla="*/ 340800 h 4419600"/>
              <a:gd name="connsiteX16" fmla="*/ 7716580 w 9144000"/>
              <a:gd name="connsiteY16" fmla="*/ 340800 h 4419600"/>
              <a:gd name="connsiteX17" fmla="*/ 8729960 w 9144000"/>
              <a:gd name="connsiteY17" fmla="*/ 340800 h 4419600"/>
              <a:gd name="connsiteX18" fmla="*/ 8730000 w 9144000"/>
              <a:gd name="connsiteY18" fmla="*/ 0 h 4419600"/>
              <a:gd name="connsiteX19" fmla="*/ 9144000 w 9144000"/>
              <a:gd name="connsiteY19" fmla="*/ 0 h 4419600"/>
              <a:gd name="connsiteX20" fmla="*/ 9144000 w 9144000"/>
              <a:gd name="connsiteY20" fmla="*/ 4419600 h 4419600"/>
              <a:gd name="connsiteX21" fmla="*/ 0 w 9144000"/>
              <a:gd name="connsiteY21" fmla="*/ 4419600 h 4419600"/>
              <a:gd name="connsiteX22" fmla="*/ 0 w 9144000"/>
              <a:gd name="connsiteY22" fmla="*/ 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144000" h="4419600">
                <a:moveTo>
                  <a:pt x="0" y="0"/>
                </a:moveTo>
                <a:lnTo>
                  <a:pt x="4212000" y="0"/>
                </a:lnTo>
                <a:lnTo>
                  <a:pt x="4212000" y="340800"/>
                </a:lnTo>
                <a:lnTo>
                  <a:pt x="5225380" y="340800"/>
                </a:lnTo>
                <a:lnTo>
                  <a:pt x="5507400" y="340800"/>
                </a:lnTo>
                <a:lnTo>
                  <a:pt x="6139780" y="340800"/>
                </a:lnTo>
                <a:lnTo>
                  <a:pt x="6139780" y="341616"/>
                </a:lnTo>
                <a:lnTo>
                  <a:pt x="6147880" y="340800"/>
                </a:lnTo>
                <a:cubicBezTo>
                  <a:pt x="6304888" y="340800"/>
                  <a:pt x="6435884" y="452170"/>
                  <a:pt x="6466179" y="600221"/>
                </a:cubicBezTo>
                <a:lnTo>
                  <a:pt x="6470754" y="645600"/>
                </a:lnTo>
                <a:lnTo>
                  <a:pt x="6473007" y="645600"/>
                </a:lnTo>
                <a:lnTo>
                  <a:pt x="6477581" y="600221"/>
                </a:lnTo>
                <a:cubicBezTo>
                  <a:pt x="6507877" y="452170"/>
                  <a:pt x="6638873" y="340800"/>
                  <a:pt x="6795880" y="340800"/>
                </a:cubicBezTo>
                <a:lnTo>
                  <a:pt x="6802180" y="341435"/>
                </a:lnTo>
                <a:lnTo>
                  <a:pt x="6802180" y="340800"/>
                </a:lnTo>
                <a:lnTo>
                  <a:pt x="7434560" y="340800"/>
                </a:lnTo>
                <a:lnTo>
                  <a:pt x="7716580" y="340800"/>
                </a:lnTo>
                <a:lnTo>
                  <a:pt x="8729960" y="340800"/>
                </a:lnTo>
                <a:cubicBezTo>
                  <a:pt x="8729973" y="227200"/>
                  <a:pt x="8729987" y="113600"/>
                  <a:pt x="8730000" y="0"/>
                </a:cubicBezTo>
                <a:lnTo>
                  <a:pt x="9144000" y="0"/>
                </a:lnTo>
                <a:lnTo>
                  <a:pt x="9144000" y="4419600"/>
                </a:lnTo>
                <a:lnTo>
                  <a:pt x="0" y="4419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buNone/>
              <a:defRPr/>
            </a:lvl1pPr>
          </a:lstStyle>
          <a:p>
            <a:endParaRPr lang="en-US" dirty="0" smtClean="0"/>
          </a:p>
          <a:p>
            <a:r>
              <a:rPr lang="en-US" dirty="0" smtClean="0"/>
              <a:t>Click to insert picture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28978" y="332656"/>
            <a:ext cx="2737274" cy="46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31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144001" cy="4724400"/>
          </a:xfrm>
          <a:custGeom>
            <a:avLst/>
            <a:gdLst/>
            <a:ahLst/>
            <a:cxnLst/>
            <a:rect l="l" t="t" r="r" b="b"/>
            <a:pathLst>
              <a:path w="9144001" h="4724400">
                <a:moveTo>
                  <a:pt x="0" y="0"/>
                </a:moveTo>
                <a:lnTo>
                  <a:pt x="228601" y="0"/>
                </a:lnTo>
                <a:lnTo>
                  <a:pt x="414867" y="0"/>
                </a:lnTo>
                <a:lnTo>
                  <a:pt x="8729134" y="0"/>
                </a:lnTo>
                <a:lnTo>
                  <a:pt x="9044525" y="0"/>
                </a:lnTo>
                <a:lnTo>
                  <a:pt x="9144001" y="0"/>
                </a:lnTo>
                <a:lnTo>
                  <a:pt x="9144001" y="4724400"/>
                </a:lnTo>
                <a:lnTo>
                  <a:pt x="8729134" y="4724400"/>
                </a:lnTo>
                <a:lnTo>
                  <a:pt x="8729134" y="4267200"/>
                </a:lnTo>
                <a:lnTo>
                  <a:pt x="414867" y="4267200"/>
                </a:lnTo>
                <a:lnTo>
                  <a:pt x="414867" y="4724400"/>
                </a:lnTo>
                <a:lnTo>
                  <a:pt x="0" y="4724400"/>
                </a:lnTo>
                <a:close/>
              </a:path>
            </a:pathLst>
          </a:custGeom>
        </p:spPr>
        <p:txBody>
          <a:bodyPr/>
          <a:lstStyle>
            <a:lvl1pPr marL="180000" marR="0" indent="-180000" algn="l" defTabSz="914400" rtl="0" eaLnBrk="1" fontAlgn="auto" latinLnBrk="0" hangingPunct="1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 baseline="0"/>
            </a:lvl1pPr>
          </a:lstStyle>
          <a:p>
            <a:endParaRPr lang="en-US" dirty="0" smtClean="0"/>
          </a:p>
          <a:p>
            <a:r>
              <a:rPr lang="en-US" dirty="0" smtClean="0"/>
              <a:t>Click to insert picture</a:t>
            </a:r>
          </a:p>
          <a:p>
            <a:endParaRPr lang="en-US" dirty="0"/>
          </a:p>
        </p:txBody>
      </p:sp>
      <p:sp>
        <p:nvSpPr>
          <p:cNvPr id="9" name="Rectangle 2"/>
          <p:cNvSpPr/>
          <p:nvPr userDrawn="1"/>
        </p:nvSpPr>
        <p:spPr>
          <a:xfrm>
            <a:off x="408432" y="4267200"/>
            <a:ext cx="8326800" cy="1941000"/>
          </a:xfrm>
          <a:custGeom>
            <a:avLst/>
            <a:gdLst/>
            <a:ahLst/>
            <a:cxnLst/>
            <a:rect l="l" t="t" r="r" b="b"/>
            <a:pathLst>
              <a:path w="8326800" h="1941000">
                <a:moveTo>
                  <a:pt x="0" y="0"/>
                </a:moveTo>
                <a:lnTo>
                  <a:pt x="8326800" y="0"/>
                </a:lnTo>
                <a:lnTo>
                  <a:pt x="8326800" y="1636200"/>
                </a:lnTo>
                <a:lnTo>
                  <a:pt x="5417812" y="1636200"/>
                </a:lnTo>
                <a:lnTo>
                  <a:pt x="5108360" y="1636200"/>
                </a:lnTo>
                <a:lnTo>
                  <a:pt x="4503412" y="1636200"/>
                </a:lnTo>
                <a:lnTo>
                  <a:pt x="4503412" y="1636835"/>
                </a:lnTo>
                <a:lnTo>
                  <a:pt x="4497112" y="1636200"/>
                </a:lnTo>
                <a:cubicBezTo>
                  <a:pt x="4340105" y="1636200"/>
                  <a:pt x="4209109" y="1747570"/>
                  <a:pt x="4178813" y="1895621"/>
                </a:cubicBezTo>
                <a:lnTo>
                  <a:pt x="4174239" y="1941000"/>
                </a:lnTo>
                <a:lnTo>
                  <a:pt x="4171986" y="1941000"/>
                </a:lnTo>
                <a:lnTo>
                  <a:pt x="4167411" y="1895621"/>
                </a:lnTo>
                <a:cubicBezTo>
                  <a:pt x="4137116" y="1747570"/>
                  <a:pt x="4006120" y="1636200"/>
                  <a:pt x="3849112" y="1636200"/>
                </a:cubicBezTo>
                <a:lnTo>
                  <a:pt x="3841012" y="1637016"/>
                </a:lnTo>
                <a:lnTo>
                  <a:pt x="3841012" y="1636200"/>
                </a:lnTo>
                <a:lnTo>
                  <a:pt x="3218104" y="1636200"/>
                </a:lnTo>
                <a:lnTo>
                  <a:pt x="2926612" y="1636200"/>
                </a:lnTo>
                <a:lnTo>
                  <a:pt x="0" y="1636200"/>
                </a:lnTo>
                <a:close/>
              </a:path>
            </a:pathLst>
          </a:custGeom>
          <a:solidFill>
            <a:srgbClr val="A59C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609600" y="4419600"/>
            <a:ext cx="7772400" cy="1362075"/>
          </a:xfrm>
        </p:spPr>
        <p:txBody>
          <a:bodyPr anchor="t">
            <a:normAutofit/>
          </a:bodyPr>
          <a:lstStyle>
            <a:lvl1pPr algn="l">
              <a:defRPr sz="2800" b="0" i="0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03E1E45-970B-5D42-BB85-F656D7636A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altLang="zh-HK" dirty="0" smtClean="0"/>
              <a:t>Nord Anglia International School Shanghai </a:t>
            </a:r>
            <a:r>
              <a:rPr lang="en-US" altLang="zh-HK" dirty="0" err="1" smtClean="0"/>
              <a:t>Pudong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269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NAE_PPT for PNG_Inside - Groove Line Bottom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278739"/>
            <a:ext cx="9144000" cy="641350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03E1E45-970B-5D42-BB85-F656D7636A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altLang="zh-HK" dirty="0" smtClean="0"/>
              <a:t>Nord Anglia International School Shanghai </a:t>
            </a:r>
            <a:r>
              <a:rPr lang="en-US" altLang="zh-HK" dirty="0" err="1" smtClean="0"/>
              <a:t>Pudong</a:t>
            </a:r>
            <a:endParaRPr lang="en-US" dirty="0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399601" y="274638"/>
            <a:ext cx="8229600" cy="4635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ts val="3000"/>
              </a:lnSpc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399601" y="1300708"/>
            <a:ext cx="4553399" cy="45928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latin typeface="Source Sans Pro Semibold"/>
                <a:cs typeface="Source Sans Pro Semibold"/>
              </a:rPr>
              <a:t>Subtitle</a:t>
            </a:r>
          </a:p>
        </p:txBody>
      </p:sp>
      <p:pic>
        <p:nvPicPr>
          <p:cNvPr id="20" name="Picture 5" descr="NAE_PPT_Inside - Groove Lin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685800"/>
            <a:ext cx="9144001" cy="64135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99601" y="1828800"/>
            <a:ext cx="8287199" cy="4343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815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AE_PPT for PNG_Inside - Groove Line Bottom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278739"/>
            <a:ext cx="9144000" cy="641350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03E1E45-970B-5D42-BB85-F656D7636A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altLang="zh-HK" dirty="0" smtClean="0"/>
              <a:t>Nord Anglia International School Shanghai </a:t>
            </a:r>
            <a:r>
              <a:rPr lang="en-US" altLang="zh-HK" dirty="0" err="1" smtClean="0"/>
              <a:t>Pudong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99601" y="1828800"/>
            <a:ext cx="8287199" cy="4343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399601" y="274638"/>
            <a:ext cx="8229600" cy="4635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ts val="3000"/>
              </a:lnSpc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399601" y="1300708"/>
            <a:ext cx="4553399" cy="45928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latin typeface="Source Sans Pro Semibold"/>
                <a:cs typeface="Source Sans Pro Semibold"/>
              </a:rPr>
              <a:t>Subtitle</a:t>
            </a:r>
          </a:p>
        </p:txBody>
      </p:sp>
      <p:pic>
        <p:nvPicPr>
          <p:cNvPr id="18" name="Picture 5" descr="NAE_PPT_Inside - Groove Lin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685800"/>
            <a:ext cx="9144001" cy="64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2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Lis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AE_PPT for PNG_Inside - Groove Line Bottom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278739"/>
            <a:ext cx="9144000" cy="6413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01" y="1836192"/>
            <a:ext cx="4553399" cy="3886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99601" y="274638"/>
            <a:ext cx="8229600" cy="4635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ts val="3000"/>
              </a:lnSpc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399601" y="1300708"/>
            <a:ext cx="4553399" cy="45928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latin typeface="Source Sans Pro Semibold"/>
                <a:cs typeface="Source Sans Pro Semibold"/>
              </a:rPr>
              <a:t>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5334000" y="1302792"/>
            <a:ext cx="3810000" cy="4392000"/>
          </a:xfrm>
        </p:spPr>
        <p:txBody>
          <a:bodyPr/>
          <a:lstStyle>
            <a:lvl1pPr>
              <a:buNone/>
              <a:defRPr baseline="0"/>
            </a:lvl1pPr>
          </a:lstStyle>
          <a:p>
            <a:r>
              <a:rPr lang="en-US" dirty="0" smtClean="0"/>
              <a:t>Click to insert picture</a:t>
            </a:r>
            <a:endParaRPr lang="en-US" dirty="0"/>
          </a:p>
        </p:txBody>
      </p:sp>
      <p:pic>
        <p:nvPicPr>
          <p:cNvPr id="17" name="Picture 5" descr="NAE_PPT_Inside - Groove Lin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685800"/>
            <a:ext cx="9144001" cy="641350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03E1E45-970B-5D42-BB85-F656D7636A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altLang="zh-HK" dirty="0" smtClean="0"/>
              <a:t>Nord Anglia International School Shanghai </a:t>
            </a:r>
            <a:r>
              <a:rPr lang="en-US" altLang="zh-HK" dirty="0" err="1" smtClean="0"/>
              <a:t>Pudong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530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NAE_PPT for PNG_Inside - Groove Line Bottom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278739"/>
            <a:ext cx="9144000" cy="6413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01" y="1830884"/>
            <a:ext cx="4553399" cy="388620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5334000" y="1310184"/>
            <a:ext cx="3810000" cy="4392000"/>
          </a:xfrm>
        </p:spPr>
        <p:txBody>
          <a:bodyPr/>
          <a:lstStyle>
            <a:lvl1pPr>
              <a:buNone/>
              <a:defRPr baseline="0"/>
            </a:lvl1pPr>
          </a:lstStyle>
          <a:p>
            <a:r>
              <a:rPr lang="en-US" dirty="0" smtClean="0"/>
              <a:t>Click to insert picture</a:t>
            </a:r>
            <a:endParaRPr lang="en-US" dirty="0"/>
          </a:p>
        </p:txBody>
      </p:sp>
      <p:pic>
        <p:nvPicPr>
          <p:cNvPr id="16" name="Picture 5" descr="NAE_PPT_Inside - Groove Lin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685800"/>
            <a:ext cx="9144001" cy="641350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03E1E45-970B-5D42-BB85-F656D7636A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altLang="zh-HK" dirty="0" smtClean="0"/>
              <a:t>Nord Anglia International School Shanghai </a:t>
            </a:r>
            <a:r>
              <a:rPr lang="en-US" altLang="zh-HK" dirty="0" err="1" smtClean="0"/>
              <a:t>Pudong</a:t>
            </a:r>
            <a:endParaRPr lang="en-US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399601" y="274638"/>
            <a:ext cx="8229600" cy="4635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ts val="3000"/>
              </a:lnSpc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399601" y="1300708"/>
            <a:ext cx="4553399" cy="45928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latin typeface="Source Sans Pro Semibold"/>
                <a:cs typeface="Source Sans Pro Semibold"/>
              </a:rPr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579080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AE_PPT for PNG_Inside - Groove Line Bottom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278739"/>
            <a:ext cx="9144000" cy="6413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01" y="1338263"/>
            <a:ext cx="8287199" cy="4343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99601" y="274638"/>
            <a:ext cx="8229600" cy="4191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ts val="3000"/>
              </a:lnSpc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3" name="Picture 5" descr="NAE_PPT_Inside - Groove Lin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685800"/>
            <a:ext cx="9144001" cy="64135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E1E45-970B-5D42-BB85-F656D7636A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dirty="0" smtClean="0"/>
              <a:t>Nord Anglia International School Shanghai </a:t>
            </a:r>
            <a:r>
              <a:rPr lang="en-US" altLang="zh-HK" dirty="0" err="1" smtClean="0"/>
              <a:t>Pudong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417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AE_PPT for PNG_Inside - Groove Line Bottom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278739"/>
            <a:ext cx="9144000" cy="6413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999" y="1319213"/>
            <a:ext cx="8287199" cy="434340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99601" y="274638"/>
            <a:ext cx="8229600" cy="4191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ts val="3000"/>
              </a:lnSpc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3" name="Picture 5" descr="NAE_PPT_Inside - Groove Lin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690563"/>
            <a:ext cx="9144001" cy="64135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E1E45-970B-5D42-BB85-F656D7636A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dirty="0" smtClean="0"/>
              <a:t>Nord Anglia International School Shanghai </a:t>
            </a:r>
            <a:r>
              <a:rPr lang="en-US" altLang="zh-HK" dirty="0" err="1" smtClean="0"/>
              <a:t>Pudong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5996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Lis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AE_PPT for PNG_Inside - Groove Line Bottom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278739"/>
            <a:ext cx="9144000" cy="6413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361" y="1338263"/>
            <a:ext cx="4324799" cy="4343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99601" y="274638"/>
            <a:ext cx="8229600" cy="4191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ts val="3000"/>
              </a:lnSpc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5" name="Picture 5" descr="NAE_PPT_Inside - Groove Lin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685800"/>
            <a:ext cx="9144001" cy="641350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03E1E45-970B-5D42-BB85-F656D7636A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altLang="zh-HK" dirty="0" smtClean="0"/>
              <a:t>Nord Anglia International School Shanghai </a:t>
            </a:r>
            <a:r>
              <a:rPr lang="en-US" altLang="zh-HK" dirty="0" err="1" smtClean="0"/>
              <a:t>Pudong</a:t>
            </a:r>
            <a:endParaRPr lang="en-US" dirty="0"/>
          </a:p>
        </p:txBody>
      </p:sp>
      <p:sp>
        <p:nvSpPr>
          <p:cNvPr id="12" name="Chart Placeholder 15"/>
          <p:cNvSpPr>
            <a:spLocks noGrp="1"/>
          </p:cNvSpPr>
          <p:nvPr>
            <p:ph type="chart" sz="quarter" idx="17" hasCustomPrompt="1"/>
          </p:nvPr>
        </p:nvSpPr>
        <p:spPr>
          <a:xfrm>
            <a:off x="5334000" y="1338263"/>
            <a:ext cx="3352800" cy="43434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Click to insert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936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AE_PPT for PNG_Inside - Groove Line Bottom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278739"/>
            <a:ext cx="9144000" cy="6413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411" y="1328738"/>
            <a:ext cx="4324799" cy="434340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99601" y="274638"/>
            <a:ext cx="8229600" cy="4191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ts val="3000"/>
              </a:lnSpc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Chart Placeholder 15"/>
          <p:cNvSpPr>
            <a:spLocks noGrp="1"/>
          </p:cNvSpPr>
          <p:nvPr>
            <p:ph type="chart" sz="quarter" idx="17" hasCustomPrompt="1"/>
          </p:nvPr>
        </p:nvSpPr>
        <p:spPr>
          <a:xfrm>
            <a:off x="5337810" y="1328738"/>
            <a:ext cx="3352800" cy="4343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to insert chart</a:t>
            </a:r>
            <a:endParaRPr lang="en-US" dirty="0"/>
          </a:p>
        </p:txBody>
      </p:sp>
      <p:pic>
        <p:nvPicPr>
          <p:cNvPr id="14" name="Picture 5" descr="NAE_PPT_Inside - Groove Lin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685800"/>
            <a:ext cx="9144001" cy="641350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03E1E45-970B-5D42-BB85-F656D7636A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altLang="zh-HK" dirty="0" smtClean="0"/>
              <a:t>Nord Anglia International School Shanghai </a:t>
            </a:r>
            <a:r>
              <a:rPr lang="en-US" altLang="zh-HK" dirty="0" err="1" smtClean="0"/>
              <a:t>Pudong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8621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AE_PPT for PNG_Inside - Groove Line Bottom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278739"/>
            <a:ext cx="9144000" cy="6413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301" y="1318578"/>
            <a:ext cx="8363399" cy="4343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99601" y="274638"/>
            <a:ext cx="8229600" cy="4191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ts val="3000"/>
              </a:lnSpc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4" name="Picture 5" descr="NAE_PPT_Inside - Groove Lin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685800"/>
            <a:ext cx="9144001" cy="641350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E1E45-970B-5D42-BB85-F656D7636A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dirty="0" smtClean="0"/>
              <a:t>Nord Anglia International School Shanghai </a:t>
            </a:r>
            <a:r>
              <a:rPr lang="en-US" altLang="zh-HK" dirty="0" err="1" smtClean="0"/>
              <a:t>Pudong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720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ool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243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408768" y="1143000"/>
            <a:ext cx="8326800" cy="1941000"/>
          </a:xfrm>
          <a:custGeom>
            <a:avLst/>
            <a:gdLst/>
            <a:ahLst/>
            <a:cxnLst/>
            <a:rect l="l" t="t" r="r" b="b"/>
            <a:pathLst>
              <a:path w="8326800" h="1941000">
                <a:moveTo>
                  <a:pt x="0" y="0"/>
                </a:moveTo>
                <a:lnTo>
                  <a:pt x="8326800" y="0"/>
                </a:lnTo>
                <a:lnTo>
                  <a:pt x="8326800" y="1636200"/>
                </a:lnTo>
                <a:lnTo>
                  <a:pt x="5417812" y="1636200"/>
                </a:lnTo>
                <a:lnTo>
                  <a:pt x="5108360" y="1636200"/>
                </a:lnTo>
                <a:lnTo>
                  <a:pt x="4503412" y="1636200"/>
                </a:lnTo>
                <a:lnTo>
                  <a:pt x="4503412" y="1636835"/>
                </a:lnTo>
                <a:lnTo>
                  <a:pt x="4497112" y="1636200"/>
                </a:lnTo>
                <a:cubicBezTo>
                  <a:pt x="4340105" y="1636200"/>
                  <a:pt x="4209109" y="1747570"/>
                  <a:pt x="4178813" y="1895621"/>
                </a:cubicBezTo>
                <a:lnTo>
                  <a:pt x="4174239" y="1941000"/>
                </a:lnTo>
                <a:lnTo>
                  <a:pt x="4171986" y="1941000"/>
                </a:lnTo>
                <a:lnTo>
                  <a:pt x="4167411" y="1895621"/>
                </a:lnTo>
                <a:cubicBezTo>
                  <a:pt x="4137116" y="1747570"/>
                  <a:pt x="4006120" y="1636200"/>
                  <a:pt x="3849112" y="1636200"/>
                </a:cubicBezTo>
                <a:lnTo>
                  <a:pt x="3841012" y="1637016"/>
                </a:lnTo>
                <a:lnTo>
                  <a:pt x="3841012" y="1636200"/>
                </a:lnTo>
                <a:lnTo>
                  <a:pt x="3218104" y="1636200"/>
                </a:lnTo>
                <a:lnTo>
                  <a:pt x="2926612" y="1636200"/>
                </a:lnTo>
                <a:lnTo>
                  <a:pt x="0" y="1636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609599" y="1308101"/>
            <a:ext cx="7894709" cy="9016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2273300"/>
            <a:ext cx="7924800" cy="381000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-660400" y="850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2438400"/>
            <a:ext cx="9144000" cy="4419600"/>
          </a:xfrm>
          <a:custGeom>
            <a:avLst/>
            <a:gdLst/>
            <a:ahLst/>
            <a:cxnLst/>
            <a:rect l="l" t="t" r="r" b="b"/>
            <a:pathLst>
              <a:path w="9144000" h="4419600">
                <a:moveTo>
                  <a:pt x="0" y="0"/>
                </a:moveTo>
                <a:lnTo>
                  <a:pt x="408768" y="0"/>
                </a:lnTo>
                <a:lnTo>
                  <a:pt x="408768" y="340800"/>
                </a:lnTo>
                <a:lnTo>
                  <a:pt x="3335380" y="340800"/>
                </a:lnTo>
                <a:lnTo>
                  <a:pt x="3626872" y="340800"/>
                </a:lnTo>
                <a:lnTo>
                  <a:pt x="4249780" y="340800"/>
                </a:lnTo>
                <a:lnTo>
                  <a:pt x="4249780" y="341616"/>
                </a:lnTo>
                <a:lnTo>
                  <a:pt x="4257880" y="340800"/>
                </a:lnTo>
                <a:cubicBezTo>
                  <a:pt x="4414888" y="340800"/>
                  <a:pt x="4545884" y="452170"/>
                  <a:pt x="4576179" y="600221"/>
                </a:cubicBezTo>
                <a:lnTo>
                  <a:pt x="4580754" y="645600"/>
                </a:lnTo>
                <a:lnTo>
                  <a:pt x="4583007" y="645600"/>
                </a:lnTo>
                <a:lnTo>
                  <a:pt x="4587581" y="600221"/>
                </a:lnTo>
                <a:cubicBezTo>
                  <a:pt x="4617877" y="452170"/>
                  <a:pt x="4748873" y="340800"/>
                  <a:pt x="4905880" y="340800"/>
                </a:cubicBezTo>
                <a:lnTo>
                  <a:pt x="4912180" y="341435"/>
                </a:lnTo>
                <a:lnTo>
                  <a:pt x="4912180" y="340800"/>
                </a:lnTo>
                <a:lnTo>
                  <a:pt x="5517128" y="340800"/>
                </a:lnTo>
                <a:lnTo>
                  <a:pt x="5826580" y="340800"/>
                </a:lnTo>
                <a:lnTo>
                  <a:pt x="8735568" y="340800"/>
                </a:lnTo>
                <a:lnTo>
                  <a:pt x="8735568" y="0"/>
                </a:lnTo>
                <a:lnTo>
                  <a:pt x="9144000" y="0"/>
                </a:lnTo>
                <a:lnTo>
                  <a:pt x="9144000" y="4419600"/>
                </a:lnTo>
                <a:lnTo>
                  <a:pt x="0" y="4419600"/>
                </a:lnTo>
                <a:close/>
              </a:path>
            </a:pathLst>
          </a:custGeom>
        </p:spPr>
        <p:txBody>
          <a:bodyPr/>
          <a:lstStyle>
            <a:lvl1pPr>
              <a:buNone/>
              <a:defRPr baseline="0"/>
            </a:lvl1pPr>
          </a:lstStyle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Click to insert picture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28978" y="332656"/>
            <a:ext cx="2737274" cy="46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856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AE_PPT for PNG_Inside - Groove Line Bottom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278739"/>
            <a:ext cx="9144000" cy="641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lnSpc>
                <a:spcPts val="3000"/>
              </a:lnSpc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E1E45-970B-5D42-BB85-F656D7636A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dirty="0" smtClean="0"/>
              <a:t>Nord Anglia International School Shanghai </a:t>
            </a:r>
            <a:r>
              <a:rPr lang="en-US" altLang="zh-HK" dirty="0" err="1" smtClean="0"/>
              <a:t>Pudong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045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AE_PPT for PNG_Inside - Groove Line Bottom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278739"/>
            <a:ext cx="9144000" cy="64135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E1E45-970B-5D42-BB85-F656D7636A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dirty="0" smtClean="0"/>
              <a:t>Nord Anglia International School Shanghai </a:t>
            </a:r>
            <a:r>
              <a:rPr lang="en-US" altLang="zh-HK" dirty="0" err="1" smtClean="0"/>
              <a:t>Pudong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596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4419600"/>
            <a:ext cx="9144000" cy="243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8"/>
          <p:cNvSpPr/>
          <p:nvPr userDrawn="1"/>
        </p:nvSpPr>
        <p:spPr>
          <a:xfrm>
            <a:off x="380999" y="3857400"/>
            <a:ext cx="4517987" cy="1941944"/>
          </a:xfrm>
          <a:custGeom>
            <a:avLst/>
            <a:gdLst>
              <a:gd name="connsiteX0" fmla="*/ 533400 w 5486400"/>
              <a:gd name="connsiteY0" fmla="*/ 2057400 h 3999344"/>
              <a:gd name="connsiteX1" fmla="*/ 5051387 w 5486400"/>
              <a:gd name="connsiteY1" fmla="*/ 2057400 h 3999344"/>
              <a:gd name="connsiteX2" fmla="*/ 5051360 w 5486400"/>
              <a:gd name="connsiteY2" fmla="*/ 3694544 h 3999344"/>
              <a:gd name="connsiteX3" fmla="*/ 4037980 w 5486400"/>
              <a:gd name="connsiteY3" fmla="*/ 3694544 h 3999344"/>
              <a:gd name="connsiteX4" fmla="*/ 3755960 w 5486400"/>
              <a:gd name="connsiteY4" fmla="*/ 3694544 h 3999344"/>
              <a:gd name="connsiteX5" fmla="*/ 3123580 w 5486400"/>
              <a:gd name="connsiteY5" fmla="*/ 3694544 h 3999344"/>
              <a:gd name="connsiteX6" fmla="*/ 3123580 w 5486400"/>
              <a:gd name="connsiteY6" fmla="*/ 3695179 h 3999344"/>
              <a:gd name="connsiteX7" fmla="*/ 3117280 w 5486400"/>
              <a:gd name="connsiteY7" fmla="*/ 3694544 h 3999344"/>
              <a:gd name="connsiteX8" fmla="*/ 2798981 w 5486400"/>
              <a:gd name="connsiteY8" fmla="*/ 3953965 h 3999344"/>
              <a:gd name="connsiteX9" fmla="*/ 2794407 w 5486400"/>
              <a:gd name="connsiteY9" fmla="*/ 3999344 h 3999344"/>
              <a:gd name="connsiteX10" fmla="*/ 2792154 w 5486400"/>
              <a:gd name="connsiteY10" fmla="*/ 3999344 h 3999344"/>
              <a:gd name="connsiteX11" fmla="*/ 2787579 w 5486400"/>
              <a:gd name="connsiteY11" fmla="*/ 3953965 h 3999344"/>
              <a:gd name="connsiteX12" fmla="*/ 2469280 w 5486400"/>
              <a:gd name="connsiteY12" fmla="*/ 3694544 h 3999344"/>
              <a:gd name="connsiteX13" fmla="*/ 2461180 w 5486400"/>
              <a:gd name="connsiteY13" fmla="*/ 3695360 h 3999344"/>
              <a:gd name="connsiteX14" fmla="*/ 2461180 w 5486400"/>
              <a:gd name="connsiteY14" fmla="*/ 3694544 h 3999344"/>
              <a:gd name="connsiteX15" fmla="*/ 1828800 w 5486400"/>
              <a:gd name="connsiteY15" fmla="*/ 3694544 h 3999344"/>
              <a:gd name="connsiteX16" fmla="*/ 1546780 w 5486400"/>
              <a:gd name="connsiteY16" fmla="*/ 3694544 h 3999344"/>
              <a:gd name="connsiteX17" fmla="*/ 533400 w 5486400"/>
              <a:gd name="connsiteY17" fmla="*/ 3694544 h 3999344"/>
              <a:gd name="connsiteX18" fmla="*/ 533400 w 5486400"/>
              <a:gd name="connsiteY18" fmla="*/ 2057400 h 3999344"/>
              <a:gd name="connsiteX19" fmla="*/ 0 w 5486400"/>
              <a:gd name="connsiteY19" fmla="*/ 2057400 h 3999344"/>
              <a:gd name="connsiteX20" fmla="*/ 5486400 w 5486400"/>
              <a:gd name="connsiteY20" fmla="*/ 0 h 3999344"/>
              <a:gd name="connsiteX21" fmla="*/ 5486400 w 5486400"/>
              <a:gd name="connsiteY21" fmla="*/ 2057400 h 3999344"/>
              <a:gd name="connsiteX22" fmla="*/ 5051387 w 5486400"/>
              <a:gd name="connsiteY22" fmla="*/ 2057400 h 3999344"/>
              <a:gd name="connsiteX23" fmla="*/ 5051400 w 5486400"/>
              <a:gd name="connsiteY23" fmla="*/ 1248000 h 3999344"/>
              <a:gd name="connsiteX24" fmla="*/ 533400 w 5486400"/>
              <a:gd name="connsiteY24" fmla="*/ 1248000 h 3999344"/>
              <a:gd name="connsiteX25" fmla="*/ 533400 w 5486400"/>
              <a:gd name="connsiteY25" fmla="*/ 2057400 h 3999344"/>
              <a:gd name="connsiteX26" fmla="*/ 0 w 5486400"/>
              <a:gd name="connsiteY26" fmla="*/ 2057400 h 3999344"/>
              <a:gd name="connsiteX0" fmla="*/ 0 w 4953000"/>
              <a:gd name="connsiteY0" fmla="*/ 2057400 h 3999344"/>
              <a:gd name="connsiteX1" fmla="*/ 4517987 w 4953000"/>
              <a:gd name="connsiteY1" fmla="*/ 2057400 h 3999344"/>
              <a:gd name="connsiteX2" fmla="*/ 4517960 w 4953000"/>
              <a:gd name="connsiteY2" fmla="*/ 3694544 h 3999344"/>
              <a:gd name="connsiteX3" fmla="*/ 3504580 w 4953000"/>
              <a:gd name="connsiteY3" fmla="*/ 3694544 h 3999344"/>
              <a:gd name="connsiteX4" fmla="*/ 3222560 w 4953000"/>
              <a:gd name="connsiteY4" fmla="*/ 3694544 h 3999344"/>
              <a:gd name="connsiteX5" fmla="*/ 2590180 w 4953000"/>
              <a:gd name="connsiteY5" fmla="*/ 3694544 h 3999344"/>
              <a:gd name="connsiteX6" fmla="*/ 2590180 w 4953000"/>
              <a:gd name="connsiteY6" fmla="*/ 3695179 h 3999344"/>
              <a:gd name="connsiteX7" fmla="*/ 2583880 w 4953000"/>
              <a:gd name="connsiteY7" fmla="*/ 3694544 h 3999344"/>
              <a:gd name="connsiteX8" fmla="*/ 2265581 w 4953000"/>
              <a:gd name="connsiteY8" fmla="*/ 3953965 h 3999344"/>
              <a:gd name="connsiteX9" fmla="*/ 2261007 w 4953000"/>
              <a:gd name="connsiteY9" fmla="*/ 3999344 h 3999344"/>
              <a:gd name="connsiteX10" fmla="*/ 2258754 w 4953000"/>
              <a:gd name="connsiteY10" fmla="*/ 3999344 h 3999344"/>
              <a:gd name="connsiteX11" fmla="*/ 2254179 w 4953000"/>
              <a:gd name="connsiteY11" fmla="*/ 3953965 h 3999344"/>
              <a:gd name="connsiteX12" fmla="*/ 1935880 w 4953000"/>
              <a:gd name="connsiteY12" fmla="*/ 3694544 h 3999344"/>
              <a:gd name="connsiteX13" fmla="*/ 1927780 w 4953000"/>
              <a:gd name="connsiteY13" fmla="*/ 3695360 h 3999344"/>
              <a:gd name="connsiteX14" fmla="*/ 1927780 w 4953000"/>
              <a:gd name="connsiteY14" fmla="*/ 3694544 h 3999344"/>
              <a:gd name="connsiteX15" fmla="*/ 1295400 w 4953000"/>
              <a:gd name="connsiteY15" fmla="*/ 3694544 h 3999344"/>
              <a:gd name="connsiteX16" fmla="*/ 1013380 w 4953000"/>
              <a:gd name="connsiteY16" fmla="*/ 3694544 h 3999344"/>
              <a:gd name="connsiteX17" fmla="*/ 0 w 4953000"/>
              <a:gd name="connsiteY17" fmla="*/ 3694544 h 3999344"/>
              <a:gd name="connsiteX18" fmla="*/ 0 w 4953000"/>
              <a:gd name="connsiteY18" fmla="*/ 2057400 h 3999344"/>
              <a:gd name="connsiteX19" fmla="*/ 0 w 4953000"/>
              <a:gd name="connsiteY19" fmla="*/ 2057400 h 3999344"/>
              <a:gd name="connsiteX20" fmla="*/ 4953000 w 4953000"/>
              <a:gd name="connsiteY20" fmla="*/ 0 h 3999344"/>
              <a:gd name="connsiteX21" fmla="*/ 4953000 w 4953000"/>
              <a:gd name="connsiteY21" fmla="*/ 2057400 h 3999344"/>
              <a:gd name="connsiteX22" fmla="*/ 4517987 w 4953000"/>
              <a:gd name="connsiteY22" fmla="*/ 2057400 h 3999344"/>
              <a:gd name="connsiteX23" fmla="*/ 4518000 w 4953000"/>
              <a:gd name="connsiteY23" fmla="*/ 1248000 h 3999344"/>
              <a:gd name="connsiteX24" fmla="*/ 0 w 4953000"/>
              <a:gd name="connsiteY24" fmla="*/ 1248000 h 3999344"/>
              <a:gd name="connsiteX25" fmla="*/ 0 w 4953000"/>
              <a:gd name="connsiteY25" fmla="*/ 2057400 h 3999344"/>
              <a:gd name="connsiteX0" fmla="*/ 0 w 4953000"/>
              <a:gd name="connsiteY0" fmla="*/ 2057400 h 3999344"/>
              <a:gd name="connsiteX1" fmla="*/ 4517987 w 4953000"/>
              <a:gd name="connsiteY1" fmla="*/ 2057400 h 3999344"/>
              <a:gd name="connsiteX2" fmla="*/ 4517960 w 4953000"/>
              <a:gd name="connsiteY2" fmla="*/ 3694544 h 3999344"/>
              <a:gd name="connsiteX3" fmla="*/ 3504580 w 4953000"/>
              <a:gd name="connsiteY3" fmla="*/ 3694544 h 3999344"/>
              <a:gd name="connsiteX4" fmla="*/ 3222560 w 4953000"/>
              <a:gd name="connsiteY4" fmla="*/ 3694544 h 3999344"/>
              <a:gd name="connsiteX5" fmla="*/ 2590180 w 4953000"/>
              <a:gd name="connsiteY5" fmla="*/ 3694544 h 3999344"/>
              <a:gd name="connsiteX6" fmla="*/ 2590180 w 4953000"/>
              <a:gd name="connsiteY6" fmla="*/ 3695179 h 3999344"/>
              <a:gd name="connsiteX7" fmla="*/ 2583880 w 4953000"/>
              <a:gd name="connsiteY7" fmla="*/ 3694544 h 3999344"/>
              <a:gd name="connsiteX8" fmla="*/ 2265581 w 4953000"/>
              <a:gd name="connsiteY8" fmla="*/ 3953965 h 3999344"/>
              <a:gd name="connsiteX9" fmla="*/ 2261007 w 4953000"/>
              <a:gd name="connsiteY9" fmla="*/ 3999344 h 3999344"/>
              <a:gd name="connsiteX10" fmla="*/ 2258754 w 4953000"/>
              <a:gd name="connsiteY10" fmla="*/ 3999344 h 3999344"/>
              <a:gd name="connsiteX11" fmla="*/ 2254179 w 4953000"/>
              <a:gd name="connsiteY11" fmla="*/ 3953965 h 3999344"/>
              <a:gd name="connsiteX12" fmla="*/ 1935880 w 4953000"/>
              <a:gd name="connsiteY12" fmla="*/ 3694544 h 3999344"/>
              <a:gd name="connsiteX13" fmla="*/ 1927780 w 4953000"/>
              <a:gd name="connsiteY13" fmla="*/ 3695360 h 3999344"/>
              <a:gd name="connsiteX14" fmla="*/ 1927780 w 4953000"/>
              <a:gd name="connsiteY14" fmla="*/ 3694544 h 3999344"/>
              <a:gd name="connsiteX15" fmla="*/ 1295400 w 4953000"/>
              <a:gd name="connsiteY15" fmla="*/ 3694544 h 3999344"/>
              <a:gd name="connsiteX16" fmla="*/ 1013380 w 4953000"/>
              <a:gd name="connsiteY16" fmla="*/ 3694544 h 3999344"/>
              <a:gd name="connsiteX17" fmla="*/ 0 w 4953000"/>
              <a:gd name="connsiteY17" fmla="*/ 3694544 h 3999344"/>
              <a:gd name="connsiteX18" fmla="*/ 0 w 4953000"/>
              <a:gd name="connsiteY18" fmla="*/ 2057400 h 3999344"/>
              <a:gd name="connsiteX19" fmla="*/ 0 w 4953000"/>
              <a:gd name="connsiteY19" fmla="*/ 2057400 h 3999344"/>
              <a:gd name="connsiteX20" fmla="*/ 4953000 w 4953000"/>
              <a:gd name="connsiteY20" fmla="*/ 0 h 3999344"/>
              <a:gd name="connsiteX21" fmla="*/ 4953000 w 4953000"/>
              <a:gd name="connsiteY21" fmla="*/ 2057400 h 3999344"/>
              <a:gd name="connsiteX22" fmla="*/ 4517987 w 4953000"/>
              <a:gd name="connsiteY22" fmla="*/ 2057400 h 3999344"/>
              <a:gd name="connsiteX23" fmla="*/ 4518000 w 4953000"/>
              <a:gd name="connsiteY23" fmla="*/ 1248000 h 3999344"/>
              <a:gd name="connsiteX24" fmla="*/ 0 w 4953000"/>
              <a:gd name="connsiteY24" fmla="*/ 2057400 h 3999344"/>
              <a:gd name="connsiteX0" fmla="*/ 0 w 4953000"/>
              <a:gd name="connsiteY0" fmla="*/ 809400 h 2751344"/>
              <a:gd name="connsiteX1" fmla="*/ 4517987 w 4953000"/>
              <a:gd name="connsiteY1" fmla="*/ 809400 h 2751344"/>
              <a:gd name="connsiteX2" fmla="*/ 4517960 w 4953000"/>
              <a:gd name="connsiteY2" fmla="*/ 2446544 h 2751344"/>
              <a:gd name="connsiteX3" fmla="*/ 3504580 w 4953000"/>
              <a:gd name="connsiteY3" fmla="*/ 2446544 h 2751344"/>
              <a:gd name="connsiteX4" fmla="*/ 3222560 w 4953000"/>
              <a:gd name="connsiteY4" fmla="*/ 2446544 h 2751344"/>
              <a:gd name="connsiteX5" fmla="*/ 2590180 w 4953000"/>
              <a:gd name="connsiteY5" fmla="*/ 2446544 h 2751344"/>
              <a:gd name="connsiteX6" fmla="*/ 2590180 w 4953000"/>
              <a:gd name="connsiteY6" fmla="*/ 2447179 h 2751344"/>
              <a:gd name="connsiteX7" fmla="*/ 2583880 w 4953000"/>
              <a:gd name="connsiteY7" fmla="*/ 2446544 h 2751344"/>
              <a:gd name="connsiteX8" fmla="*/ 2265581 w 4953000"/>
              <a:gd name="connsiteY8" fmla="*/ 2705965 h 2751344"/>
              <a:gd name="connsiteX9" fmla="*/ 2261007 w 4953000"/>
              <a:gd name="connsiteY9" fmla="*/ 2751344 h 2751344"/>
              <a:gd name="connsiteX10" fmla="*/ 2258754 w 4953000"/>
              <a:gd name="connsiteY10" fmla="*/ 2751344 h 2751344"/>
              <a:gd name="connsiteX11" fmla="*/ 2254179 w 4953000"/>
              <a:gd name="connsiteY11" fmla="*/ 2705965 h 2751344"/>
              <a:gd name="connsiteX12" fmla="*/ 1935880 w 4953000"/>
              <a:gd name="connsiteY12" fmla="*/ 2446544 h 2751344"/>
              <a:gd name="connsiteX13" fmla="*/ 1927780 w 4953000"/>
              <a:gd name="connsiteY13" fmla="*/ 2447360 h 2751344"/>
              <a:gd name="connsiteX14" fmla="*/ 1927780 w 4953000"/>
              <a:gd name="connsiteY14" fmla="*/ 2446544 h 2751344"/>
              <a:gd name="connsiteX15" fmla="*/ 1295400 w 4953000"/>
              <a:gd name="connsiteY15" fmla="*/ 2446544 h 2751344"/>
              <a:gd name="connsiteX16" fmla="*/ 1013380 w 4953000"/>
              <a:gd name="connsiteY16" fmla="*/ 2446544 h 2751344"/>
              <a:gd name="connsiteX17" fmla="*/ 0 w 4953000"/>
              <a:gd name="connsiteY17" fmla="*/ 2446544 h 2751344"/>
              <a:gd name="connsiteX18" fmla="*/ 0 w 4953000"/>
              <a:gd name="connsiteY18" fmla="*/ 809400 h 2751344"/>
              <a:gd name="connsiteX19" fmla="*/ 0 w 4953000"/>
              <a:gd name="connsiteY19" fmla="*/ 809400 h 2751344"/>
              <a:gd name="connsiteX20" fmla="*/ 4953000 w 4953000"/>
              <a:gd name="connsiteY20" fmla="*/ 809400 h 2751344"/>
              <a:gd name="connsiteX21" fmla="*/ 4517987 w 4953000"/>
              <a:gd name="connsiteY21" fmla="*/ 809400 h 2751344"/>
              <a:gd name="connsiteX22" fmla="*/ 4518000 w 4953000"/>
              <a:gd name="connsiteY22" fmla="*/ 0 h 2751344"/>
              <a:gd name="connsiteX23" fmla="*/ 0 w 4953000"/>
              <a:gd name="connsiteY23" fmla="*/ 809400 h 2751344"/>
              <a:gd name="connsiteX0" fmla="*/ 0 w 4518000"/>
              <a:gd name="connsiteY0" fmla="*/ 809400 h 2751344"/>
              <a:gd name="connsiteX1" fmla="*/ 4517987 w 4518000"/>
              <a:gd name="connsiteY1" fmla="*/ 809400 h 2751344"/>
              <a:gd name="connsiteX2" fmla="*/ 4517960 w 4518000"/>
              <a:gd name="connsiteY2" fmla="*/ 2446544 h 2751344"/>
              <a:gd name="connsiteX3" fmla="*/ 3504580 w 4518000"/>
              <a:gd name="connsiteY3" fmla="*/ 2446544 h 2751344"/>
              <a:gd name="connsiteX4" fmla="*/ 3222560 w 4518000"/>
              <a:gd name="connsiteY4" fmla="*/ 2446544 h 2751344"/>
              <a:gd name="connsiteX5" fmla="*/ 2590180 w 4518000"/>
              <a:gd name="connsiteY5" fmla="*/ 2446544 h 2751344"/>
              <a:gd name="connsiteX6" fmla="*/ 2590180 w 4518000"/>
              <a:gd name="connsiteY6" fmla="*/ 2447179 h 2751344"/>
              <a:gd name="connsiteX7" fmla="*/ 2583880 w 4518000"/>
              <a:gd name="connsiteY7" fmla="*/ 2446544 h 2751344"/>
              <a:gd name="connsiteX8" fmla="*/ 2265581 w 4518000"/>
              <a:gd name="connsiteY8" fmla="*/ 2705965 h 2751344"/>
              <a:gd name="connsiteX9" fmla="*/ 2261007 w 4518000"/>
              <a:gd name="connsiteY9" fmla="*/ 2751344 h 2751344"/>
              <a:gd name="connsiteX10" fmla="*/ 2258754 w 4518000"/>
              <a:gd name="connsiteY10" fmla="*/ 2751344 h 2751344"/>
              <a:gd name="connsiteX11" fmla="*/ 2254179 w 4518000"/>
              <a:gd name="connsiteY11" fmla="*/ 2705965 h 2751344"/>
              <a:gd name="connsiteX12" fmla="*/ 1935880 w 4518000"/>
              <a:gd name="connsiteY12" fmla="*/ 2446544 h 2751344"/>
              <a:gd name="connsiteX13" fmla="*/ 1927780 w 4518000"/>
              <a:gd name="connsiteY13" fmla="*/ 2447360 h 2751344"/>
              <a:gd name="connsiteX14" fmla="*/ 1927780 w 4518000"/>
              <a:gd name="connsiteY14" fmla="*/ 2446544 h 2751344"/>
              <a:gd name="connsiteX15" fmla="*/ 1295400 w 4518000"/>
              <a:gd name="connsiteY15" fmla="*/ 2446544 h 2751344"/>
              <a:gd name="connsiteX16" fmla="*/ 1013380 w 4518000"/>
              <a:gd name="connsiteY16" fmla="*/ 2446544 h 2751344"/>
              <a:gd name="connsiteX17" fmla="*/ 0 w 4518000"/>
              <a:gd name="connsiteY17" fmla="*/ 2446544 h 2751344"/>
              <a:gd name="connsiteX18" fmla="*/ 0 w 4518000"/>
              <a:gd name="connsiteY18" fmla="*/ 809400 h 2751344"/>
              <a:gd name="connsiteX19" fmla="*/ 0 w 4518000"/>
              <a:gd name="connsiteY19" fmla="*/ 809400 h 2751344"/>
              <a:gd name="connsiteX20" fmla="*/ 4517987 w 4518000"/>
              <a:gd name="connsiteY20" fmla="*/ 809400 h 2751344"/>
              <a:gd name="connsiteX21" fmla="*/ 4518000 w 4518000"/>
              <a:gd name="connsiteY21" fmla="*/ 0 h 2751344"/>
              <a:gd name="connsiteX22" fmla="*/ 0 w 4518000"/>
              <a:gd name="connsiteY22" fmla="*/ 809400 h 2751344"/>
              <a:gd name="connsiteX0" fmla="*/ 0 w 4517987"/>
              <a:gd name="connsiteY0" fmla="*/ 0 h 1941944"/>
              <a:gd name="connsiteX1" fmla="*/ 4517987 w 4517987"/>
              <a:gd name="connsiteY1" fmla="*/ 0 h 1941944"/>
              <a:gd name="connsiteX2" fmla="*/ 4517960 w 4517987"/>
              <a:gd name="connsiteY2" fmla="*/ 1637144 h 1941944"/>
              <a:gd name="connsiteX3" fmla="*/ 3504580 w 4517987"/>
              <a:gd name="connsiteY3" fmla="*/ 1637144 h 1941944"/>
              <a:gd name="connsiteX4" fmla="*/ 3222560 w 4517987"/>
              <a:gd name="connsiteY4" fmla="*/ 1637144 h 1941944"/>
              <a:gd name="connsiteX5" fmla="*/ 2590180 w 4517987"/>
              <a:gd name="connsiteY5" fmla="*/ 1637144 h 1941944"/>
              <a:gd name="connsiteX6" fmla="*/ 2590180 w 4517987"/>
              <a:gd name="connsiteY6" fmla="*/ 1637779 h 1941944"/>
              <a:gd name="connsiteX7" fmla="*/ 2583880 w 4517987"/>
              <a:gd name="connsiteY7" fmla="*/ 1637144 h 1941944"/>
              <a:gd name="connsiteX8" fmla="*/ 2265581 w 4517987"/>
              <a:gd name="connsiteY8" fmla="*/ 1896565 h 1941944"/>
              <a:gd name="connsiteX9" fmla="*/ 2261007 w 4517987"/>
              <a:gd name="connsiteY9" fmla="*/ 1941944 h 1941944"/>
              <a:gd name="connsiteX10" fmla="*/ 2258754 w 4517987"/>
              <a:gd name="connsiteY10" fmla="*/ 1941944 h 1941944"/>
              <a:gd name="connsiteX11" fmla="*/ 2254179 w 4517987"/>
              <a:gd name="connsiteY11" fmla="*/ 1896565 h 1941944"/>
              <a:gd name="connsiteX12" fmla="*/ 1935880 w 4517987"/>
              <a:gd name="connsiteY12" fmla="*/ 1637144 h 1941944"/>
              <a:gd name="connsiteX13" fmla="*/ 1927780 w 4517987"/>
              <a:gd name="connsiteY13" fmla="*/ 1637960 h 1941944"/>
              <a:gd name="connsiteX14" fmla="*/ 1927780 w 4517987"/>
              <a:gd name="connsiteY14" fmla="*/ 1637144 h 1941944"/>
              <a:gd name="connsiteX15" fmla="*/ 1295400 w 4517987"/>
              <a:gd name="connsiteY15" fmla="*/ 1637144 h 1941944"/>
              <a:gd name="connsiteX16" fmla="*/ 1013380 w 4517987"/>
              <a:gd name="connsiteY16" fmla="*/ 1637144 h 1941944"/>
              <a:gd name="connsiteX17" fmla="*/ 0 w 4517987"/>
              <a:gd name="connsiteY17" fmla="*/ 1637144 h 1941944"/>
              <a:gd name="connsiteX18" fmla="*/ 0 w 4517987"/>
              <a:gd name="connsiteY18" fmla="*/ 0 h 1941944"/>
              <a:gd name="connsiteX19" fmla="*/ 0 w 4517987"/>
              <a:gd name="connsiteY19" fmla="*/ 0 h 1941944"/>
              <a:gd name="connsiteX20" fmla="*/ 4517987 w 4517987"/>
              <a:gd name="connsiteY20" fmla="*/ 0 h 1941944"/>
              <a:gd name="connsiteX21" fmla="*/ 0 w 4517987"/>
              <a:gd name="connsiteY21" fmla="*/ 0 h 194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17987" h="1941944">
                <a:moveTo>
                  <a:pt x="0" y="0"/>
                </a:moveTo>
                <a:lnTo>
                  <a:pt x="4517987" y="0"/>
                </a:lnTo>
                <a:cubicBezTo>
                  <a:pt x="4517978" y="545715"/>
                  <a:pt x="4517969" y="1091429"/>
                  <a:pt x="4517960" y="1637144"/>
                </a:cubicBezTo>
                <a:lnTo>
                  <a:pt x="3504580" y="1637144"/>
                </a:lnTo>
                <a:lnTo>
                  <a:pt x="3222560" y="1637144"/>
                </a:lnTo>
                <a:lnTo>
                  <a:pt x="2590180" y="1637144"/>
                </a:lnTo>
                <a:lnTo>
                  <a:pt x="2590180" y="1637779"/>
                </a:lnTo>
                <a:lnTo>
                  <a:pt x="2583880" y="1637144"/>
                </a:lnTo>
                <a:cubicBezTo>
                  <a:pt x="2426873" y="1637144"/>
                  <a:pt x="2295877" y="1748514"/>
                  <a:pt x="2265581" y="1896565"/>
                </a:cubicBezTo>
                <a:lnTo>
                  <a:pt x="2261007" y="1941944"/>
                </a:lnTo>
                <a:lnTo>
                  <a:pt x="2258754" y="1941944"/>
                </a:lnTo>
                <a:lnTo>
                  <a:pt x="2254179" y="1896565"/>
                </a:lnTo>
                <a:cubicBezTo>
                  <a:pt x="2223884" y="1748514"/>
                  <a:pt x="2092888" y="1637144"/>
                  <a:pt x="1935880" y="1637144"/>
                </a:cubicBezTo>
                <a:lnTo>
                  <a:pt x="1927780" y="1637960"/>
                </a:lnTo>
                <a:lnTo>
                  <a:pt x="1927780" y="1637144"/>
                </a:lnTo>
                <a:lnTo>
                  <a:pt x="1295400" y="1637144"/>
                </a:lnTo>
                <a:lnTo>
                  <a:pt x="1013380" y="1637144"/>
                </a:lnTo>
                <a:lnTo>
                  <a:pt x="0" y="1637144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451798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114801"/>
            <a:ext cx="4038600" cy="1143000"/>
          </a:xfrm>
        </p:spPr>
        <p:txBody>
          <a:bodyPr anchor="t">
            <a:normAutofit/>
          </a:bodyPr>
          <a:lstStyle>
            <a:lvl1pPr algn="l">
              <a:defRPr sz="2800" b="1" i="0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419600"/>
          </a:xfrm>
          <a:custGeom>
            <a:avLst/>
            <a:gdLst/>
            <a:ahLst/>
            <a:cxnLst/>
            <a:rect l="l" t="t" r="r" b="b"/>
            <a:pathLst>
              <a:path w="9144000" h="4419600">
                <a:moveTo>
                  <a:pt x="0" y="0"/>
                </a:moveTo>
                <a:lnTo>
                  <a:pt x="9144000" y="0"/>
                </a:lnTo>
                <a:lnTo>
                  <a:pt x="9144000" y="4419600"/>
                </a:lnTo>
                <a:lnTo>
                  <a:pt x="4898977" y="4419600"/>
                </a:lnTo>
                <a:lnTo>
                  <a:pt x="4898986" y="3857400"/>
                </a:lnTo>
                <a:lnTo>
                  <a:pt x="380999" y="3857400"/>
                </a:lnTo>
                <a:lnTo>
                  <a:pt x="380999" y="4419600"/>
                </a:lnTo>
                <a:lnTo>
                  <a:pt x="0" y="4419600"/>
                </a:ln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endParaRPr lang="en-US" dirty="0" smtClean="0"/>
          </a:p>
          <a:p>
            <a:r>
              <a:rPr lang="en-US" dirty="0" smtClean="0"/>
              <a:t>Insert picture here</a:t>
            </a:r>
            <a:endParaRPr lang="en-US" dirty="0"/>
          </a:p>
        </p:txBody>
      </p:sp>
      <p:sp>
        <p:nvSpPr>
          <p:cNvPr id="20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386952" y="6237312"/>
            <a:ext cx="5481191" cy="41733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HK" dirty="0" err="1" smtClean="0"/>
              <a:t>www.naispudong.com</a:t>
            </a:r>
            <a:endParaRPr lang="zh-HK" altLang="en-US" dirty="0" smtClean="0"/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552694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E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243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2862000" y="334800"/>
            <a:ext cx="5867400" cy="2749200"/>
          </a:xfrm>
          <a:custGeom>
            <a:avLst/>
            <a:gdLst/>
            <a:ahLst/>
            <a:cxnLst/>
            <a:rect l="l" t="t" r="r" b="b"/>
            <a:pathLst>
              <a:path w="5867400" h="2749200">
                <a:moveTo>
                  <a:pt x="0" y="0"/>
                </a:moveTo>
                <a:lnTo>
                  <a:pt x="5867400" y="0"/>
                </a:lnTo>
                <a:lnTo>
                  <a:pt x="5867400" y="2444400"/>
                </a:lnTo>
                <a:lnTo>
                  <a:pt x="4179300" y="2444400"/>
                </a:lnTo>
                <a:lnTo>
                  <a:pt x="3930880" y="2444400"/>
                </a:lnTo>
                <a:lnTo>
                  <a:pt x="3264900" y="2444400"/>
                </a:lnTo>
                <a:lnTo>
                  <a:pt x="3264900" y="2445035"/>
                </a:lnTo>
                <a:lnTo>
                  <a:pt x="3258600" y="2444400"/>
                </a:lnTo>
                <a:cubicBezTo>
                  <a:pt x="3101593" y="2444400"/>
                  <a:pt x="2970597" y="2555770"/>
                  <a:pt x="2940301" y="2703821"/>
                </a:cubicBezTo>
                <a:lnTo>
                  <a:pt x="2935727" y="2749200"/>
                </a:lnTo>
                <a:lnTo>
                  <a:pt x="2933474" y="2749200"/>
                </a:lnTo>
                <a:lnTo>
                  <a:pt x="2928899" y="2703821"/>
                </a:lnTo>
                <a:cubicBezTo>
                  <a:pt x="2898604" y="2555770"/>
                  <a:pt x="2767608" y="2444400"/>
                  <a:pt x="2610600" y="2444400"/>
                </a:cubicBezTo>
                <a:lnTo>
                  <a:pt x="2602500" y="2445216"/>
                </a:lnTo>
                <a:lnTo>
                  <a:pt x="2602500" y="2444400"/>
                </a:lnTo>
                <a:lnTo>
                  <a:pt x="1936520" y="2444400"/>
                </a:lnTo>
                <a:lnTo>
                  <a:pt x="1688100" y="2444400"/>
                </a:lnTo>
                <a:lnTo>
                  <a:pt x="0" y="24444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048001" y="515621"/>
            <a:ext cx="5486400" cy="192277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Click to edit Master title style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9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97" y="333904"/>
            <a:ext cx="796708" cy="1052736"/>
          </a:xfrm>
          <a:prstGeom prst="rect">
            <a:avLst/>
          </a:prstGeom>
        </p:spPr>
      </p:pic>
      <p:sp>
        <p:nvSpPr>
          <p:cNvPr id="5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1905000"/>
            <a:ext cx="1981200" cy="381000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2438400"/>
            <a:ext cx="9144000" cy="4419600"/>
          </a:xfrm>
          <a:custGeom>
            <a:avLst/>
            <a:gdLst/>
            <a:ahLst/>
            <a:cxnLst/>
            <a:rect l="l" t="t" r="r" b="b"/>
            <a:pathLst>
              <a:path w="9144000" h="4419600">
                <a:moveTo>
                  <a:pt x="0" y="0"/>
                </a:moveTo>
                <a:lnTo>
                  <a:pt x="2862000" y="0"/>
                </a:lnTo>
                <a:lnTo>
                  <a:pt x="2862000" y="340800"/>
                </a:lnTo>
                <a:lnTo>
                  <a:pt x="4550100" y="340800"/>
                </a:lnTo>
                <a:lnTo>
                  <a:pt x="4798520" y="340800"/>
                </a:lnTo>
                <a:lnTo>
                  <a:pt x="5464500" y="340800"/>
                </a:lnTo>
                <a:lnTo>
                  <a:pt x="5464500" y="341616"/>
                </a:lnTo>
                <a:lnTo>
                  <a:pt x="5472600" y="340800"/>
                </a:lnTo>
                <a:cubicBezTo>
                  <a:pt x="5629608" y="340800"/>
                  <a:pt x="5760604" y="452170"/>
                  <a:pt x="5790899" y="600221"/>
                </a:cubicBezTo>
                <a:lnTo>
                  <a:pt x="5795474" y="645600"/>
                </a:lnTo>
                <a:lnTo>
                  <a:pt x="5797727" y="645600"/>
                </a:lnTo>
                <a:lnTo>
                  <a:pt x="5802301" y="600221"/>
                </a:lnTo>
                <a:cubicBezTo>
                  <a:pt x="5832597" y="452170"/>
                  <a:pt x="5963593" y="340800"/>
                  <a:pt x="6120600" y="340800"/>
                </a:cubicBezTo>
                <a:lnTo>
                  <a:pt x="6126900" y="341435"/>
                </a:lnTo>
                <a:lnTo>
                  <a:pt x="6126900" y="340800"/>
                </a:lnTo>
                <a:lnTo>
                  <a:pt x="6792880" y="340800"/>
                </a:lnTo>
                <a:lnTo>
                  <a:pt x="7041300" y="340800"/>
                </a:lnTo>
                <a:lnTo>
                  <a:pt x="8729400" y="340800"/>
                </a:lnTo>
                <a:lnTo>
                  <a:pt x="8729400" y="0"/>
                </a:lnTo>
                <a:lnTo>
                  <a:pt x="9144000" y="0"/>
                </a:lnTo>
                <a:lnTo>
                  <a:pt x="9144000" y="4419600"/>
                </a:lnTo>
                <a:lnTo>
                  <a:pt x="0" y="4419600"/>
                </a:lnTo>
                <a:close/>
              </a:path>
            </a:pathLst>
          </a:custGeom>
        </p:spPr>
        <p:txBody>
          <a:bodyPr/>
          <a:lstStyle>
            <a:lvl1pPr>
              <a:buNone/>
              <a:defRPr baseline="0"/>
            </a:lvl1pPr>
          </a:lstStyle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Click to insert picture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79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144001" cy="4724400"/>
          </a:xfrm>
          <a:custGeom>
            <a:avLst/>
            <a:gdLst/>
            <a:ahLst/>
            <a:cxnLst/>
            <a:rect l="l" t="t" r="r" b="b"/>
            <a:pathLst>
              <a:path w="9144001" h="4724400">
                <a:moveTo>
                  <a:pt x="0" y="0"/>
                </a:moveTo>
                <a:lnTo>
                  <a:pt x="228601" y="0"/>
                </a:lnTo>
                <a:lnTo>
                  <a:pt x="414867" y="0"/>
                </a:lnTo>
                <a:lnTo>
                  <a:pt x="8729134" y="0"/>
                </a:lnTo>
                <a:lnTo>
                  <a:pt x="9044525" y="0"/>
                </a:lnTo>
                <a:lnTo>
                  <a:pt x="9144001" y="0"/>
                </a:lnTo>
                <a:lnTo>
                  <a:pt x="9144001" y="4724400"/>
                </a:lnTo>
                <a:lnTo>
                  <a:pt x="8729134" y="4724400"/>
                </a:lnTo>
                <a:lnTo>
                  <a:pt x="8729134" y="4267200"/>
                </a:lnTo>
                <a:lnTo>
                  <a:pt x="414867" y="4267200"/>
                </a:lnTo>
                <a:lnTo>
                  <a:pt x="414867" y="4724400"/>
                </a:lnTo>
                <a:lnTo>
                  <a:pt x="0" y="4724400"/>
                </a:lnTo>
                <a:close/>
              </a:path>
            </a:pathLst>
          </a:custGeom>
        </p:spPr>
        <p:txBody>
          <a:bodyPr/>
          <a:lstStyle>
            <a:lvl1pPr marL="180000" marR="0" indent="-180000" algn="l" defTabSz="914400" rtl="0" eaLnBrk="1" fontAlgn="auto" latinLnBrk="0" hangingPunct="1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/>
            </a:lvl1pPr>
          </a:lstStyle>
          <a:p>
            <a:endParaRPr lang="en-US" dirty="0" smtClean="0"/>
          </a:p>
          <a:p>
            <a:r>
              <a:rPr lang="en-US" dirty="0" smtClean="0"/>
              <a:t>Click to insert picture</a:t>
            </a:r>
          </a:p>
          <a:p>
            <a:endParaRPr lang="en-US" dirty="0" smtClean="0"/>
          </a:p>
        </p:txBody>
      </p:sp>
      <p:sp>
        <p:nvSpPr>
          <p:cNvPr id="9" name="Rectangle 2"/>
          <p:cNvSpPr/>
          <p:nvPr userDrawn="1"/>
        </p:nvSpPr>
        <p:spPr>
          <a:xfrm>
            <a:off x="408432" y="4267200"/>
            <a:ext cx="8326800" cy="1941000"/>
          </a:xfrm>
          <a:custGeom>
            <a:avLst/>
            <a:gdLst/>
            <a:ahLst/>
            <a:cxnLst/>
            <a:rect l="l" t="t" r="r" b="b"/>
            <a:pathLst>
              <a:path w="8326800" h="1941000">
                <a:moveTo>
                  <a:pt x="0" y="0"/>
                </a:moveTo>
                <a:lnTo>
                  <a:pt x="8326800" y="0"/>
                </a:lnTo>
                <a:lnTo>
                  <a:pt x="8326800" y="1636200"/>
                </a:lnTo>
                <a:lnTo>
                  <a:pt x="5417812" y="1636200"/>
                </a:lnTo>
                <a:lnTo>
                  <a:pt x="5108360" y="1636200"/>
                </a:lnTo>
                <a:lnTo>
                  <a:pt x="4503412" y="1636200"/>
                </a:lnTo>
                <a:lnTo>
                  <a:pt x="4503412" y="1636835"/>
                </a:lnTo>
                <a:lnTo>
                  <a:pt x="4497112" y="1636200"/>
                </a:lnTo>
                <a:cubicBezTo>
                  <a:pt x="4340105" y="1636200"/>
                  <a:pt x="4209109" y="1747570"/>
                  <a:pt x="4178813" y="1895621"/>
                </a:cubicBezTo>
                <a:lnTo>
                  <a:pt x="4174239" y="1941000"/>
                </a:lnTo>
                <a:lnTo>
                  <a:pt x="4171986" y="1941000"/>
                </a:lnTo>
                <a:lnTo>
                  <a:pt x="4167411" y="1895621"/>
                </a:lnTo>
                <a:cubicBezTo>
                  <a:pt x="4137116" y="1747570"/>
                  <a:pt x="4006120" y="1636200"/>
                  <a:pt x="3849112" y="1636200"/>
                </a:cubicBezTo>
                <a:lnTo>
                  <a:pt x="3841012" y="1637016"/>
                </a:lnTo>
                <a:lnTo>
                  <a:pt x="3841012" y="1636200"/>
                </a:lnTo>
                <a:lnTo>
                  <a:pt x="3218104" y="1636200"/>
                </a:lnTo>
                <a:lnTo>
                  <a:pt x="2926612" y="1636200"/>
                </a:lnTo>
                <a:lnTo>
                  <a:pt x="0" y="1636200"/>
                </a:lnTo>
                <a:close/>
              </a:path>
            </a:pathLst>
          </a:custGeom>
          <a:solidFill>
            <a:srgbClr val="FFCB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609600" y="4419600"/>
            <a:ext cx="7772400" cy="1362075"/>
          </a:xfrm>
        </p:spPr>
        <p:txBody>
          <a:bodyPr anchor="t">
            <a:normAutofit/>
          </a:bodyPr>
          <a:lstStyle>
            <a:lvl1pPr algn="l">
              <a:defRPr sz="2800" b="0" i="0" cap="none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03E1E45-970B-5D42-BB85-F656D7636A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altLang="zh-HK" dirty="0" smtClean="0"/>
              <a:t>Nord Anglia International School Shanghai </a:t>
            </a:r>
            <a:r>
              <a:rPr lang="en-US" altLang="zh-HK" dirty="0" err="1" smtClean="0"/>
              <a:t>Pudong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353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144001" cy="4724400"/>
          </a:xfrm>
          <a:custGeom>
            <a:avLst/>
            <a:gdLst/>
            <a:ahLst/>
            <a:cxnLst/>
            <a:rect l="l" t="t" r="r" b="b"/>
            <a:pathLst>
              <a:path w="9144001" h="4724400">
                <a:moveTo>
                  <a:pt x="0" y="0"/>
                </a:moveTo>
                <a:lnTo>
                  <a:pt x="228601" y="0"/>
                </a:lnTo>
                <a:lnTo>
                  <a:pt x="414867" y="0"/>
                </a:lnTo>
                <a:lnTo>
                  <a:pt x="8729134" y="0"/>
                </a:lnTo>
                <a:lnTo>
                  <a:pt x="9044525" y="0"/>
                </a:lnTo>
                <a:lnTo>
                  <a:pt x="9144001" y="0"/>
                </a:lnTo>
                <a:lnTo>
                  <a:pt x="9144001" y="4724400"/>
                </a:lnTo>
                <a:lnTo>
                  <a:pt x="8729134" y="4724400"/>
                </a:lnTo>
                <a:lnTo>
                  <a:pt x="8729134" y="4267200"/>
                </a:lnTo>
                <a:lnTo>
                  <a:pt x="414867" y="4267200"/>
                </a:lnTo>
                <a:lnTo>
                  <a:pt x="414867" y="4724400"/>
                </a:lnTo>
                <a:lnTo>
                  <a:pt x="0" y="4724400"/>
                </a:lnTo>
                <a:close/>
              </a:path>
            </a:pathLst>
          </a:custGeom>
        </p:spPr>
        <p:txBody>
          <a:bodyPr/>
          <a:lstStyle>
            <a:lvl1pPr marL="180000" marR="0" indent="-180000" algn="l" defTabSz="914400" rtl="0" eaLnBrk="1" fontAlgn="auto" latinLnBrk="0" hangingPunct="1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/>
            </a:lvl1pPr>
          </a:lstStyle>
          <a:p>
            <a:endParaRPr lang="en-US" dirty="0" smtClean="0"/>
          </a:p>
          <a:p>
            <a:r>
              <a:rPr lang="en-US" dirty="0" smtClean="0"/>
              <a:t>Click to insert picture</a:t>
            </a:r>
          </a:p>
          <a:p>
            <a:endParaRPr lang="en-US" dirty="0"/>
          </a:p>
        </p:txBody>
      </p:sp>
      <p:sp>
        <p:nvSpPr>
          <p:cNvPr id="9" name="Rectangle 2"/>
          <p:cNvSpPr/>
          <p:nvPr userDrawn="1"/>
        </p:nvSpPr>
        <p:spPr>
          <a:xfrm>
            <a:off x="408432" y="4267200"/>
            <a:ext cx="8326800" cy="1941000"/>
          </a:xfrm>
          <a:custGeom>
            <a:avLst/>
            <a:gdLst/>
            <a:ahLst/>
            <a:cxnLst/>
            <a:rect l="l" t="t" r="r" b="b"/>
            <a:pathLst>
              <a:path w="8326800" h="1941000">
                <a:moveTo>
                  <a:pt x="0" y="0"/>
                </a:moveTo>
                <a:lnTo>
                  <a:pt x="8326800" y="0"/>
                </a:lnTo>
                <a:lnTo>
                  <a:pt x="8326800" y="1636200"/>
                </a:lnTo>
                <a:lnTo>
                  <a:pt x="5417812" y="1636200"/>
                </a:lnTo>
                <a:lnTo>
                  <a:pt x="5108360" y="1636200"/>
                </a:lnTo>
                <a:lnTo>
                  <a:pt x="4503412" y="1636200"/>
                </a:lnTo>
                <a:lnTo>
                  <a:pt x="4503412" y="1636835"/>
                </a:lnTo>
                <a:lnTo>
                  <a:pt x="4497112" y="1636200"/>
                </a:lnTo>
                <a:cubicBezTo>
                  <a:pt x="4340105" y="1636200"/>
                  <a:pt x="4209109" y="1747570"/>
                  <a:pt x="4178813" y="1895621"/>
                </a:cubicBezTo>
                <a:lnTo>
                  <a:pt x="4174239" y="1941000"/>
                </a:lnTo>
                <a:lnTo>
                  <a:pt x="4171986" y="1941000"/>
                </a:lnTo>
                <a:lnTo>
                  <a:pt x="4167411" y="1895621"/>
                </a:lnTo>
                <a:cubicBezTo>
                  <a:pt x="4137116" y="1747570"/>
                  <a:pt x="4006120" y="1636200"/>
                  <a:pt x="3849112" y="1636200"/>
                </a:cubicBezTo>
                <a:lnTo>
                  <a:pt x="3841012" y="1637016"/>
                </a:lnTo>
                <a:lnTo>
                  <a:pt x="3841012" y="1636200"/>
                </a:lnTo>
                <a:lnTo>
                  <a:pt x="3218104" y="1636200"/>
                </a:lnTo>
                <a:lnTo>
                  <a:pt x="2926612" y="1636200"/>
                </a:lnTo>
                <a:lnTo>
                  <a:pt x="0" y="16362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609600" y="4419600"/>
            <a:ext cx="7772400" cy="1362075"/>
          </a:xfrm>
        </p:spPr>
        <p:txBody>
          <a:bodyPr anchor="t">
            <a:normAutofit/>
          </a:bodyPr>
          <a:lstStyle>
            <a:lvl1pPr algn="l">
              <a:defRPr sz="2800" b="0" i="0"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03E1E45-970B-5D42-BB85-F656D7636A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altLang="zh-HK" dirty="0" smtClean="0"/>
              <a:t>Nord Anglia International School Shanghai </a:t>
            </a:r>
            <a:r>
              <a:rPr lang="en-US" altLang="zh-HK" dirty="0" err="1" smtClean="0"/>
              <a:t>Pudong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519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144001" cy="4724400"/>
          </a:xfrm>
          <a:custGeom>
            <a:avLst/>
            <a:gdLst/>
            <a:ahLst/>
            <a:cxnLst/>
            <a:rect l="l" t="t" r="r" b="b"/>
            <a:pathLst>
              <a:path w="9144001" h="4724400">
                <a:moveTo>
                  <a:pt x="0" y="0"/>
                </a:moveTo>
                <a:lnTo>
                  <a:pt x="228601" y="0"/>
                </a:lnTo>
                <a:lnTo>
                  <a:pt x="414867" y="0"/>
                </a:lnTo>
                <a:lnTo>
                  <a:pt x="8729134" y="0"/>
                </a:lnTo>
                <a:lnTo>
                  <a:pt x="9044525" y="0"/>
                </a:lnTo>
                <a:lnTo>
                  <a:pt x="9144001" y="0"/>
                </a:lnTo>
                <a:lnTo>
                  <a:pt x="9144001" y="4724400"/>
                </a:lnTo>
                <a:lnTo>
                  <a:pt x="8729134" y="4724400"/>
                </a:lnTo>
                <a:lnTo>
                  <a:pt x="8729134" y="4267200"/>
                </a:lnTo>
                <a:lnTo>
                  <a:pt x="414867" y="4267200"/>
                </a:lnTo>
                <a:lnTo>
                  <a:pt x="414867" y="4724400"/>
                </a:lnTo>
                <a:lnTo>
                  <a:pt x="0" y="4724400"/>
                </a:lnTo>
                <a:close/>
              </a:path>
            </a:pathLst>
          </a:custGeom>
        </p:spPr>
        <p:txBody>
          <a:bodyPr/>
          <a:lstStyle>
            <a:lvl1pPr>
              <a:buNone/>
              <a:defRPr/>
            </a:lvl1pPr>
          </a:lstStyle>
          <a:p>
            <a:endParaRPr lang="en-US" dirty="0" smtClean="0"/>
          </a:p>
          <a:p>
            <a:r>
              <a:rPr lang="en-US" dirty="0" smtClean="0"/>
              <a:t>Click to insert picture</a:t>
            </a:r>
          </a:p>
        </p:txBody>
      </p:sp>
      <p:sp>
        <p:nvSpPr>
          <p:cNvPr id="9" name="Rectangle 2"/>
          <p:cNvSpPr/>
          <p:nvPr userDrawn="1"/>
        </p:nvSpPr>
        <p:spPr>
          <a:xfrm>
            <a:off x="408432" y="4267200"/>
            <a:ext cx="8326800" cy="1941000"/>
          </a:xfrm>
          <a:custGeom>
            <a:avLst/>
            <a:gdLst/>
            <a:ahLst/>
            <a:cxnLst/>
            <a:rect l="l" t="t" r="r" b="b"/>
            <a:pathLst>
              <a:path w="8326800" h="1941000">
                <a:moveTo>
                  <a:pt x="0" y="0"/>
                </a:moveTo>
                <a:lnTo>
                  <a:pt x="8326800" y="0"/>
                </a:lnTo>
                <a:lnTo>
                  <a:pt x="8326800" y="1636200"/>
                </a:lnTo>
                <a:lnTo>
                  <a:pt x="5417812" y="1636200"/>
                </a:lnTo>
                <a:lnTo>
                  <a:pt x="5108360" y="1636200"/>
                </a:lnTo>
                <a:lnTo>
                  <a:pt x="4503412" y="1636200"/>
                </a:lnTo>
                <a:lnTo>
                  <a:pt x="4503412" y="1636835"/>
                </a:lnTo>
                <a:lnTo>
                  <a:pt x="4497112" y="1636200"/>
                </a:lnTo>
                <a:cubicBezTo>
                  <a:pt x="4340105" y="1636200"/>
                  <a:pt x="4209109" y="1747570"/>
                  <a:pt x="4178813" y="1895621"/>
                </a:cubicBezTo>
                <a:lnTo>
                  <a:pt x="4174239" y="1941000"/>
                </a:lnTo>
                <a:lnTo>
                  <a:pt x="4171986" y="1941000"/>
                </a:lnTo>
                <a:lnTo>
                  <a:pt x="4167411" y="1895621"/>
                </a:lnTo>
                <a:cubicBezTo>
                  <a:pt x="4137116" y="1747570"/>
                  <a:pt x="4006120" y="1636200"/>
                  <a:pt x="3849112" y="1636200"/>
                </a:cubicBezTo>
                <a:lnTo>
                  <a:pt x="3841012" y="1637016"/>
                </a:lnTo>
                <a:lnTo>
                  <a:pt x="3841012" y="1636200"/>
                </a:lnTo>
                <a:lnTo>
                  <a:pt x="3218104" y="1636200"/>
                </a:lnTo>
                <a:lnTo>
                  <a:pt x="2926612" y="1636200"/>
                </a:lnTo>
                <a:lnTo>
                  <a:pt x="0" y="16362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609600" y="4419600"/>
            <a:ext cx="7772400" cy="1362075"/>
          </a:xfrm>
        </p:spPr>
        <p:txBody>
          <a:bodyPr anchor="t">
            <a:normAutofit/>
          </a:bodyPr>
          <a:lstStyle>
            <a:lvl1pPr algn="l">
              <a:defRPr sz="2800" b="0" i="0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03E1E45-970B-5D42-BB85-F656D7636A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altLang="zh-HK" dirty="0" smtClean="0"/>
              <a:t>Nord Anglia International School Shanghai </a:t>
            </a:r>
            <a:r>
              <a:rPr lang="en-US" altLang="zh-HK" dirty="0" err="1" smtClean="0"/>
              <a:t>Pudong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12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144001" cy="4724400"/>
          </a:xfrm>
          <a:custGeom>
            <a:avLst/>
            <a:gdLst/>
            <a:ahLst/>
            <a:cxnLst/>
            <a:rect l="l" t="t" r="r" b="b"/>
            <a:pathLst>
              <a:path w="9144001" h="4724400">
                <a:moveTo>
                  <a:pt x="0" y="0"/>
                </a:moveTo>
                <a:lnTo>
                  <a:pt x="228601" y="0"/>
                </a:lnTo>
                <a:lnTo>
                  <a:pt x="414867" y="0"/>
                </a:lnTo>
                <a:lnTo>
                  <a:pt x="8729134" y="0"/>
                </a:lnTo>
                <a:lnTo>
                  <a:pt x="9044525" y="0"/>
                </a:lnTo>
                <a:lnTo>
                  <a:pt x="9144001" y="0"/>
                </a:lnTo>
                <a:lnTo>
                  <a:pt x="9144001" y="4724400"/>
                </a:lnTo>
                <a:lnTo>
                  <a:pt x="8729134" y="4724400"/>
                </a:lnTo>
                <a:lnTo>
                  <a:pt x="8729134" y="4267200"/>
                </a:lnTo>
                <a:lnTo>
                  <a:pt x="414867" y="4267200"/>
                </a:lnTo>
                <a:lnTo>
                  <a:pt x="414867" y="4724400"/>
                </a:lnTo>
                <a:lnTo>
                  <a:pt x="0" y="4724400"/>
                </a:lnTo>
                <a:close/>
              </a:path>
            </a:pathLst>
          </a:custGeom>
        </p:spPr>
        <p:txBody>
          <a:bodyPr/>
          <a:lstStyle>
            <a:lvl1pPr marL="180000" marR="0" indent="-180000" algn="l" defTabSz="914400" rtl="0" eaLnBrk="1" fontAlgn="auto" latinLnBrk="0" hangingPunct="1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 baseline="0"/>
            </a:lvl1pPr>
          </a:lstStyle>
          <a:p>
            <a:endParaRPr lang="en-US" dirty="0" smtClean="0"/>
          </a:p>
          <a:p>
            <a:r>
              <a:rPr lang="en-US" dirty="0" smtClean="0"/>
              <a:t>Click to insert picture</a:t>
            </a:r>
          </a:p>
          <a:p>
            <a:endParaRPr lang="en-US" dirty="0"/>
          </a:p>
        </p:txBody>
      </p:sp>
      <p:sp>
        <p:nvSpPr>
          <p:cNvPr id="9" name="Rectangle 2"/>
          <p:cNvSpPr/>
          <p:nvPr userDrawn="1"/>
        </p:nvSpPr>
        <p:spPr>
          <a:xfrm>
            <a:off x="408432" y="4267200"/>
            <a:ext cx="8326800" cy="1941000"/>
          </a:xfrm>
          <a:custGeom>
            <a:avLst/>
            <a:gdLst/>
            <a:ahLst/>
            <a:cxnLst/>
            <a:rect l="l" t="t" r="r" b="b"/>
            <a:pathLst>
              <a:path w="8326800" h="1941000">
                <a:moveTo>
                  <a:pt x="0" y="0"/>
                </a:moveTo>
                <a:lnTo>
                  <a:pt x="8326800" y="0"/>
                </a:lnTo>
                <a:lnTo>
                  <a:pt x="8326800" y="1636200"/>
                </a:lnTo>
                <a:lnTo>
                  <a:pt x="5417812" y="1636200"/>
                </a:lnTo>
                <a:lnTo>
                  <a:pt x="5108360" y="1636200"/>
                </a:lnTo>
                <a:lnTo>
                  <a:pt x="4503412" y="1636200"/>
                </a:lnTo>
                <a:lnTo>
                  <a:pt x="4503412" y="1636835"/>
                </a:lnTo>
                <a:lnTo>
                  <a:pt x="4497112" y="1636200"/>
                </a:lnTo>
                <a:cubicBezTo>
                  <a:pt x="4340105" y="1636200"/>
                  <a:pt x="4209109" y="1747570"/>
                  <a:pt x="4178813" y="1895621"/>
                </a:cubicBezTo>
                <a:lnTo>
                  <a:pt x="4174239" y="1941000"/>
                </a:lnTo>
                <a:lnTo>
                  <a:pt x="4171986" y="1941000"/>
                </a:lnTo>
                <a:lnTo>
                  <a:pt x="4167411" y="1895621"/>
                </a:lnTo>
                <a:cubicBezTo>
                  <a:pt x="4137116" y="1747570"/>
                  <a:pt x="4006120" y="1636200"/>
                  <a:pt x="3849112" y="1636200"/>
                </a:cubicBezTo>
                <a:lnTo>
                  <a:pt x="3841012" y="1637016"/>
                </a:lnTo>
                <a:lnTo>
                  <a:pt x="3841012" y="1636200"/>
                </a:lnTo>
                <a:lnTo>
                  <a:pt x="3218104" y="1636200"/>
                </a:lnTo>
                <a:lnTo>
                  <a:pt x="2926612" y="1636200"/>
                </a:lnTo>
                <a:lnTo>
                  <a:pt x="0" y="16362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609600" y="4419600"/>
            <a:ext cx="7772400" cy="1362075"/>
          </a:xfrm>
        </p:spPr>
        <p:txBody>
          <a:bodyPr anchor="t">
            <a:normAutofit/>
          </a:bodyPr>
          <a:lstStyle>
            <a:lvl1pPr algn="l">
              <a:defRPr sz="2800" b="0" i="0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03E1E45-970B-5D42-BB85-F656D7636A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altLang="zh-HK" dirty="0" smtClean="0"/>
              <a:t>Nord Anglia International School Shanghai </a:t>
            </a:r>
            <a:r>
              <a:rPr lang="en-US" altLang="zh-HK" dirty="0" err="1" smtClean="0"/>
              <a:t>Pudong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973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144001" cy="4724400"/>
          </a:xfrm>
          <a:custGeom>
            <a:avLst/>
            <a:gdLst/>
            <a:ahLst/>
            <a:cxnLst/>
            <a:rect l="l" t="t" r="r" b="b"/>
            <a:pathLst>
              <a:path w="9144001" h="4724400">
                <a:moveTo>
                  <a:pt x="0" y="0"/>
                </a:moveTo>
                <a:lnTo>
                  <a:pt x="228601" y="0"/>
                </a:lnTo>
                <a:lnTo>
                  <a:pt x="414867" y="0"/>
                </a:lnTo>
                <a:lnTo>
                  <a:pt x="8729134" y="0"/>
                </a:lnTo>
                <a:lnTo>
                  <a:pt x="9044525" y="0"/>
                </a:lnTo>
                <a:lnTo>
                  <a:pt x="9144001" y="0"/>
                </a:lnTo>
                <a:lnTo>
                  <a:pt x="9144001" y="4724400"/>
                </a:lnTo>
                <a:lnTo>
                  <a:pt x="8729134" y="4724400"/>
                </a:lnTo>
                <a:lnTo>
                  <a:pt x="8729134" y="4267200"/>
                </a:lnTo>
                <a:lnTo>
                  <a:pt x="414867" y="4267200"/>
                </a:lnTo>
                <a:lnTo>
                  <a:pt x="414867" y="4724400"/>
                </a:lnTo>
                <a:lnTo>
                  <a:pt x="0" y="4724400"/>
                </a:lnTo>
                <a:close/>
              </a:path>
            </a:pathLst>
          </a:custGeom>
        </p:spPr>
        <p:txBody>
          <a:bodyPr/>
          <a:lstStyle>
            <a:lvl1pPr marL="180000" marR="0" indent="-180000" algn="l" defTabSz="914400" rtl="0" eaLnBrk="1" fontAlgn="auto" latinLnBrk="0" hangingPunct="1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/>
            </a:lvl1pPr>
          </a:lstStyle>
          <a:p>
            <a:endParaRPr lang="en-US" dirty="0" smtClean="0"/>
          </a:p>
          <a:p>
            <a:r>
              <a:rPr lang="en-US" dirty="0" smtClean="0"/>
              <a:t>Click to insert picture</a:t>
            </a:r>
          </a:p>
          <a:p>
            <a:endParaRPr lang="en-US" dirty="0"/>
          </a:p>
        </p:txBody>
      </p:sp>
      <p:sp>
        <p:nvSpPr>
          <p:cNvPr id="9" name="Rectangle 2"/>
          <p:cNvSpPr/>
          <p:nvPr userDrawn="1"/>
        </p:nvSpPr>
        <p:spPr>
          <a:xfrm>
            <a:off x="408432" y="4267200"/>
            <a:ext cx="8326800" cy="1941000"/>
          </a:xfrm>
          <a:custGeom>
            <a:avLst/>
            <a:gdLst/>
            <a:ahLst/>
            <a:cxnLst/>
            <a:rect l="l" t="t" r="r" b="b"/>
            <a:pathLst>
              <a:path w="8326800" h="1941000">
                <a:moveTo>
                  <a:pt x="0" y="0"/>
                </a:moveTo>
                <a:lnTo>
                  <a:pt x="8326800" y="0"/>
                </a:lnTo>
                <a:lnTo>
                  <a:pt x="8326800" y="1636200"/>
                </a:lnTo>
                <a:lnTo>
                  <a:pt x="5417812" y="1636200"/>
                </a:lnTo>
                <a:lnTo>
                  <a:pt x="5108360" y="1636200"/>
                </a:lnTo>
                <a:lnTo>
                  <a:pt x="4503412" y="1636200"/>
                </a:lnTo>
                <a:lnTo>
                  <a:pt x="4503412" y="1636835"/>
                </a:lnTo>
                <a:lnTo>
                  <a:pt x="4497112" y="1636200"/>
                </a:lnTo>
                <a:cubicBezTo>
                  <a:pt x="4340105" y="1636200"/>
                  <a:pt x="4209109" y="1747570"/>
                  <a:pt x="4178813" y="1895621"/>
                </a:cubicBezTo>
                <a:lnTo>
                  <a:pt x="4174239" y="1941000"/>
                </a:lnTo>
                <a:lnTo>
                  <a:pt x="4171986" y="1941000"/>
                </a:lnTo>
                <a:lnTo>
                  <a:pt x="4167411" y="1895621"/>
                </a:lnTo>
                <a:cubicBezTo>
                  <a:pt x="4137116" y="1747570"/>
                  <a:pt x="4006120" y="1636200"/>
                  <a:pt x="3849112" y="1636200"/>
                </a:cubicBezTo>
                <a:lnTo>
                  <a:pt x="3841012" y="1637016"/>
                </a:lnTo>
                <a:lnTo>
                  <a:pt x="3841012" y="1636200"/>
                </a:lnTo>
                <a:lnTo>
                  <a:pt x="3218104" y="1636200"/>
                </a:lnTo>
                <a:lnTo>
                  <a:pt x="2926612" y="1636200"/>
                </a:lnTo>
                <a:lnTo>
                  <a:pt x="0" y="16362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609600" y="4419600"/>
            <a:ext cx="7772400" cy="1362075"/>
          </a:xfrm>
        </p:spPr>
        <p:txBody>
          <a:bodyPr anchor="t">
            <a:normAutofit/>
          </a:bodyPr>
          <a:lstStyle>
            <a:lvl1pPr algn="l">
              <a:defRPr sz="2800" b="0" i="0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03E1E45-970B-5D42-BB85-F656D7636A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altLang="zh-HK" dirty="0" smtClean="0"/>
              <a:t>Nord Anglia International School Shanghai </a:t>
            </a:r>
            <a:r>
              <a:rPr lang="en-US" altLang="zh-HK" dirty="0" err="1" smtClean="0"/>
              <a:t>Pudong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520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144001" cy="4724400"/>
          </a:xfrm>
          <a:custGeom>
            <a:avLst/>
            <a:gdLst/>
            <a:ahLst/>
            <a:cxnLst/>
            <a:rect l="l" t="t" r="r" b="b"/>
            <a:pathLst>
              <a:path w="9144001" h="4724400">
                <a:moveTo>
                  <a:pt x="0" y="0"/>
                </a:moveTo>
                <a:lnTo>
                  <a:pt x="228601" y="0"/>
                </a:lnTo>
                <a:lnTo>
                  <a:pt x="414867" y="0"/>
                </a:lnTo>
                <a:lnTo>
                  <a:pt x="8729134" y="0"/>
                </a:lnTo>
                <a:lnTo>
                  <a:pt x="9044525" y="0"/>
                </a:lnTo>
                <a:lnTo>
                  <a:pt x="9144001" y="0"/>
                </a:lnTo>
                <a:lnTo>
                  <a:pt x="9144001" y="4724400"/>
                </a:lnTo>
                <a:lnTo>
                  <a:pt x="8729134" y="4724400"/>
                </a:lnTo>
                <a:lnTo>
                  <a:pt x="8729134" y="4267200"/>
                </a:lnTo>
                <a:lnTo>
                  <a:pt x="414867" y="4267200"/>
                </a:lnTo>
                <a:lnTo>
                  <a:pt x="414867" y="4724400"/>
                </a:lnTo>
                <a:lnTo>
                  <a:pt x="0" y="4724400"/>
                </a:lnTo>
                <a:close/>
              </a:path>
            </a:pathLst>
          </a:custGeom>
        </p:spPr>
        <p:txBody>
          <a:bodyPr/>
          <a:lstStyle>
            <a:lvl1pPr marL="180000" marR="0" indent="-180000" algn="l" defTabSz="914400" rtl="0" eaLnBrk="1" fontAlgn="auto" latinLnBrk="0" hangingPunct="1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/>
            </a:lvl1pPr>
          </a:lstStyle>
          <a:p>
            <a:endParaRPr lang="en-US" dirty="0" smtClean="0"/>
          </a:p>
          <a:p>
            <a:r>
              <a:rPr lang="en-US" dirty="0" smtClean="0"/>
              <a:t>Click to insert picture</a:t>
            </a:r>
          </a:p>
          <a:p>
            <a:endParaRPr lang="en-US" dirty="0"/>
          </a:p>
        </p:txBody>
      </p:sp>
      <p:sp>
        <p:nvSpPr>
          <p:cNvPr id="9" name="Rectangle 2"/>
          <p:cNvSpPr/>
          <p:nvPr userDrawn="1"/>
        </p:nvSpPr>
        <p:spPr>
          <a:xfrm>
            <a:off x="408432" y="4267200"/>
            <a:ext cx="8326800" cy="1941000"/>
          </a:xfrm>
          <a:custGeom>
            <a:avLst/>
            <a:gdLst/>
            <a:ahLst/>
            <a:cxnLst/>
            <a:rect l="l" t="t" r="r" b="b"/>
            <a:pathLst>
              <a:path w="8326800" h="1941000">
                <a:moveTo>
                  <a:pt x="0" y="0"/>
                </a:moveTo>
                <a:lnTo>
                  <a:pt x="8326800" y="0"/>
                </a:lnTo>
                <a:lnTo>
                  <a:pt x="8326800" y="1636200"/>
                </a:lnTo>
                <a:lnTo>
                  <a:pt x="5417812" y="1636200"/>
                </a:lnTo>
                <a:lnTo>
                  <a:pt x="5108360" y="1636200"/>
                </a:lnTo>
                <a:lnTo>
                  <a:pt x="4503412" y="1636200"/>
                </a:lnTo>
                <a:lnTo>
                  <a:pt x="4503412" y="1636835"/>
                </a:lnTo>
                <a:lnTo>
                  <a:pt x="4497112" y="1636200"/>
                </a:lnTo>
                <a:cubicBezTo>
                  <a:pt x="4340105" y="1636200"/>
                  <a:pt x="4209109" y="1747570"/>
                  <a:pt x="4178813" y="1895621"/>
                </a:cubicBezTo>
                <a:lnTo>
                  <a:pt x="4174239" y="1941000"/>
                </a:lnTo>
                <a:lnTo>
                  <a:pt x="4171986" y="1941000"/>
                </a:lnTo>
                <a:lnTo>
                  <a:pt x="4167411" y="1895621"/>
                </a:lnTo>
                <a:cubicBezTo>
                  <a:pt x="4137116" y="1747570"/>
                  <a:pt x="4006120" y="1636200"/>
                  <a:pt x="3849112" y="1636200"/>
                </a:cubicBezTo>
                <a:lnTo>
                  <a:pt x="3841012" y="1637016"/>
                </a:lnTo>
                <a:lnTo>
                  <a:pt x="3841012" y="1636200"/>
                </a:lnTo>
                <a:lnTo>
                  <a:pt x="3218104" y="1636200"/>
                </a:lnTo>
                <a:lnTo>
                  <a:pt x="2926612" y="1636200"/>
                </a:lnTo>
                <a:lnTo>
                  <a:pt x="0" y="1636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609600" y="4419600"/>
            <a:ext cx="7772400" cy="1362075"/>
          </a:xfrm>
        </p:spPr>
        <p:txBody>
          <a:bodyPr anchor="t">
            <a:normAutofit/>
          </a:bodyPr>
          <a:lstStyle>
            <a:lvl1pPr algn="l">
              <a:defRPr sz="2800" b="0" i="0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03E1E45-970B-5D42-BB85-F656D7636A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altLang="zh-HK" dirty="0" smtClean="0"/>
              <a:t>Nord Anglia International School Shanghai </a:t>
            </a:r>
            <a:r>
              <a:rPr lang="en-US" altLang="zh-HK" dirty="0" err="1" smtClean="0"/>
              <a:t>Pudong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288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9600" y="274638"/>
            <a:ext cx="8229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9600" y="160020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229600" y="648017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fld id="{203E1E45-970B-5D42-BB85-F656D7636A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27500" y="6480175"/>
            <a:ext cx="4038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 i="0" spc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 altLang="zh-HK" dirty="0" smtClean="0"/>
              <a:t>Nord Anglia International School Shanghai </a:t>
            </a:r>
            <a:r>
              <a:rPr lang="en-US" altLang="zh-HK" dirty="0" err="1" smtClean="0"/>
              <a:t>Pudong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004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2" r:id="rId2"/>
    <p:sldLayoutId id="2147483661" r:id="rId3"/>
    <p:sldLayoutId id="2147483658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50" r:id="rId11"/>
    <p:sldLayoutId id="2147483673" r:id="rId12"/>
    <p:sldLayoutId id="2147483669" r:id="rId13"/>
    <p:sldLayoutId id="2147483675" r:id="rId14"/>
    <p:sldLayoutId id="2147483670" r:id="rId15"/>
    <p:sldLayoutId id="2147483674" r:id="rId16"/>
    <p:sldLayoutId id="2147483671" r:id="rId17"/>
    <p:sldLayoutId id="2147483676" r:id="rId18"/>
    <p:sldLayoutId id="2147483672" r:id="rId19"/>
    <p:sldLayoutId id="2147483654" r:id="rId20"/>
    <p:sldLayoutId id="2147483655" r:id="rId21"/>
    <p:sldLayoutId id="2147483651" r:id="rId22"/>
  </p:sldLayoutIdLst>
  <p:hf hdr="0" dt="0"/>
  <p:txStyles>
    <p:titleStyle>
      <a:lvl1pPr algn="l" defTabSz="914400" rtl="0" eaLnBrk="1" latinLnBrk="0" hangingPunct="1">
        <a:lnSpc>
          <a:spcPts val="34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80000" indent="-180000" algn="l" defTabSz="914400" rtl="0" eaLnBrk="1" latinLnBrk="0" hangingPunct="1">
        <a:lnSpc>
          <a:spcPts val="2200"/>
        </a:lnSpc>
        <a:spcBef>
          <a:spcPts val="600"/>
        </a:spcBef>
        <a:buClr>
          <a:schemeClr val="tx2"/>
        </a:buClr>
        <a:buFont typeface="Wingdings" charset="2"/>
        <a:buChar char="§"/>
        <a:defRPr sz="1600" kern="1200" baseline="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914400" rtl="0" eaLnBrk="1" latinLnBrk="0" hangingPunct="1">
        <a:lnSpc>
          <a:spcPts val="2200"/>
        </a:lnSpc>
        <a:spcBef>
          <a:spcPts val="600"/>
        </a:spcBef>
        <a:buClr>
          <a:schemeClr val="tx2"/>
        </a:buClr>
        <a:buFont typeface="Wingdings" charset="2"/>
        <a:buChar char="§"/>
        <a:defRPr sz="1600" kern="1200" baseline="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914400" rtl="0" eaLnBrk="1" latinLnBrk="0" hangingPunct="1">
        <a:lnSpc>
          <a:spcPts val="2200"/>
        </a:lnSpc>
        <a:spcBef>
          <a:spcPts val="600"/>
        </a:spcBef>
        <a:buClr>
          <a:schemeClr val="tx2"/>
        </a:buClr>
        <a:buFont typeface="Wingdings" charset="2"/>
        <a:buChar char="§"/>
        <a:defRPr sz="1600" kern="1200" baseline="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914400" rtl="0" eaLnBrk="1" latinLnBrk="0" hangingPunct="1">
        <a:lnSpc>
          <a:spcPts val="2200"/>
        </a:lnSpc>
        <a:spcBef>
          <a:spcPts val="600"/>
        </a:spcBef>
        <a:buClr>
          <a:schemeClr val="tx2"/>
        </a:buClr>
        <a:buFont typeface="Wingdings" charset="2"/>
        <a:buChar char="§"/>
        <a:defRPr sz="1600" kern="1200" baseline="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914400" rtl="0" eaLnBrk="1" latinLnBrk="0" hangingPunct="1">
        <a:lnSpc>
          <a:spcPts val="2200"/>
        </a:lnSpc>
        <a:spcBef>
          <a:spcPts val="600"/>
        </a:spcBef>
        <a:buClr>
          <a:schemeClr val="tx2"/>
        </a:buClr>
        <a:buFont typeface="Wingdings" charset="2"/>
        <a:buChar char="§"/>
        <a:defRPr sz="1600" kern="1200" baseline="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cdoes.com/" TargetMode="External"/><Relationship Id="rId7" Type="http://schemas.openxmlformats.org/officeDocument/2006/relationships/image" Target="../media/image35.jpeg"/><Relationship Id="rId2" Type="http://schemas.openxmlformats.org/officeDocument/2006/relationships/hyperlink" Target="https://www.pinterest.com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0"/>
            <a:ext cx="9180000" cy="3157920"/>
            <a:chOff x="0" y="0"/>
            <a:chExt cx="9180000" cy="3157920"/>
          </a:xfrm>
        </p:grpSpPr>
        <p:pic>
          <p:nvPicPr>
            <p:cNvPr id="18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80000" cy="3157920"/>
            </a:xfrm>
            <a:prstGeom prst="rect">
              <a:avLst/>
            </a:prstGeom>
          </p:spPr>
        </p:pic>
        <p:sp>
          <p:nvSpPr>
            <p:cNvPr id="19" name="Rectangle 7"/>
            <p:cNvSpPr/>
            <p:nvPr/>
          </p:nvSpPr>
          <p:spPr>
            <a:xfrm>
              <a:off x="2862000" y="334800"/>
              <a:ext cx="5867400" cy="2749200"/>
            </a:xfrm>
            <a:custGeom>
              <a:avLst/>
              <a:gdLst/>
              <a:ahLst/>
              <a:cxnLst/>
              <a:rect l="l" t="t" r="r" b="b"/>
              <a:pathLst>
                <a:path w="5867400" h="2749200">
                  <a:moveTo>
                    <a:pt x="0" y="0"/>
                  </a:moveTo>
                  <a:lnTo>
                    <a:pt x="5867400" y="0"/>
                  </a:lnTo>
                  <a:lnTo>
                    <a:pt x="5867400" y="2444400"/>
                  </a:lnTo>
                  <a:lnTo>
                    <a:pt x="4179300" y="2444400"/>
                  </a:lnTo>
                  <a:lnTo>
                    <a:pt x="3930880" y="2444400"/>
                  </a:lnTo>
                  <a:lnTo>
                    <a:pt x="3264900" y="2444400"/>
                  </a:lnTo>
                  <a:lnTo>
                    <a:pt x="3264900" y="2445035"/>
                  </a:lnTo>
                  <a:lnTo>
                    <a:pt x="3258600" y="2444400"/>
                  </a:lnTo>
                  <a:cubicBezTo>
                    <a:pt x="3101593" y="2444400"/>
                    <a:pt x="2970597" y="2555770"/>
                    <a:pt x="2940301" y="2703821"/>
                  </a:cubicBezTo>
                  <a:lnTo>
                    <a:pt x="2935727" y="2749200"/>
                  </a:lnTo>
                  <a:lnTo>
                    <a:pt x="2933474" y="2749200"/>
                  </a:lnTo>
                  <a:lnTo>
                    <a:pt x="2928899" y="2703821"/>
                  </a:lnTo>
                  <a:cubicBezTo>
                    <a:pt x="2898604" y="2555770"/>
                    <a:pt x="2767608" y="2444400"/>
                    <a:pt x="2610600" y="2444400"/>
                  </a:cubicBezTo>
                  <a:lnTo>
                    <a:pt x="2602500" y="2445216"/>
                  </a:lnTo>
                  <a:lnTo>
                    <a:pt x="2602500" y="2444400"/>
                  </a:lnTo>
                  <a:lnTo>
                    <a:pt x="1936520" y="2444400"/>
                  </a:lnTo>
                  <a:lnTo>
                    <a:pt x="1688100" y="2444400"/>
                  </a:lnTo>
                  <a:lnTo>
                    <a:pt x="0" y="24444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97" y="333904"/>
              <a:ext cx="796708" cy="1052736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38400"/>
            <a:ext cx="9180000" cy="4419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2500" y="351822"/>
            <a:ext cx="5486400" cy="215137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Source Sans Pro" pitchFamily="34" charset="0"/>
              </a:rPr>
              <a:t>Nord Anglia International School Shanghai, Pudong</a:t>
            </a:r>
            <a:br>
              <a:rPr lang="en-US" dirty="0" smtClean="0">
                <a:latin typeface="Source Sans Pro" pitchFamily="34" charset="0"/>
              </a:rPr>
            </a:br>
            <a:r>
              <a:rPr lang="en-US" sz="2700" b="0" dirty="0" smtClean="0">
                <a:latin typeface="Source Sans Pro" pitchFamily="34" charset="0"/>
              </a:rPr>
              <a:t>Early Years Workshop on The Importance of Developing Fine Motor </a:t>
            </a:r>
            <a:r>
              <a:rPr lang="en-US" sz="2700" b="0" dirty="0" smtClean="0">
                <a:latin typeface="Source Sans Pro" pitchFamily="34" charset="0"/>
              </a:rPr>
              <a:t>Skills</a:t>
            </a:r>
            <a:br>
              <a:rPr lang="en-US" sz="2700" b="0" dirty="0" smtClean="0">
                <a:latin typeface="Source Sans Pro" pitchFamily="34" charset="0"/>
              </a:rPr>
            </a:br>
            <a:r>
              <a:rPr lang="en-US" sz="2700" b="0" dirty="0" smtClean="0">
                <a:latin typeface="Source Sans Pro" pitchFamily="34" charset="0"/>
              </a:rPr>
              <a:t>by Kelly Downs and Tamara Keenan </a:t>
            </a:r>
            <a:endParaRPr lang="en-US" sz="2700" b="0" dirty="0">
              <a:latin typeface="Source Sans Pro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Source Sans Pro" pitchFamily="34" charset="0"/>
              </a:rPr>
              <a:t>15</a:t>
            </a:r>
            <a:r>
              <a:rPr lang="en-US" baseline="30000" dirty="0" smtClean="0">
                <a:latin typeface="Source Sans Pro" pitchFamily="34" charset="0"/>
              </a:rPr>
              <a:t>th</a:t>
            </a:r>
            <a:r>
              <a:rPr lang="en-US" dirty="0" smtClean="0">
                <a:latin typeface="Source Sans Pro" pitchFamily="34" charset="0"/>
              </a:rPr>
              <a:t> February 2017</a:t>
            </a:r>
            <a:endParaRPr lang="en-US" dirty="0">
              <a:latin typeface="Source Sans Pro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IMG_02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645163" y="3950595"/>
            <a:ext cx="2315373" cy="1729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Source Sans Pro" charset="0"/>
              </a:rPr>
              <a:t>What do we do in school to support children? </a:t>
            </a:r>
            <a:endParaRPr lang="en-GB" dirty="0">
              <a:latin typeface="Source Sans Pro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>
                <a:latin typeface="Source Sans Pro" charset="0"/>
              </a:rPr>
              <a:t>Dough Gym</a:t>
            </a:r>
            <a:endParaRPr lang="en-GB" dirty="0">
              <a:latin typeface="Source Sans Pro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03E1E45-970B-5D42-BB85-F656D7636AA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altLang="zh-HK" smtClean="0"/>
              <a:t>Nord Anglia International School Shanghai Pudong</a:t>
            </a:r>
            <a:endParaRPr lang="en-US" dirty="0"/>
          </a:p>
        </p:txBody>
      </p:sp>
      <p:pic>
        <p:nvPicPr>
          <p:cNvPr id="10" name="Picture Placeholder 9" descr="IMG_0285.JPG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/>
          <a:srcRect l="5299" r="5299"/>
          <a:stretch>
            <a:fillRect/>
          </a:stretch>
        </p:blipFill>
        <p:spPr>
          <a:xfrm rot="5400000">
            <a:off x="4912621" y="1257302"/>
            <a:ext cx="2315369" cy="1934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IMG_02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7541" y="2133601"/>
            <a:ext cx="2337460" cy="1941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IMG_02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10273" y="4495800"/>
            <a:ext cx="2452727" cy="1831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Content Placeholder 1"/>
          <p:cNvSpPr txBox="1">
            <a:spLocks/>
          </p:cNvSpPr>
          <p:nvPr/>
        </p:nvSpPr>
        <p:spPr>
          <a:xfrm>
            <a:off x="399601" y="1836192"/>
            <a:ext cx="4553399" cy="3886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180000" marR="0" lvl="0" indent="-180000" algn="l" defTabSz="914400" rtl="0" eaLnBrk="1" fontAlgn="auto" latinLnBrk="0" hangingPunct="1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Char char="§"/>
              <a:tabLst/>
              <a:defRPr/>
            </a:pPr>
            <a:r>
              <a:rPr lang="en-GB" sz="1600" dirty="0" smtClean="0">
                <a:latin typeface="Source Sans Pro" charset="0"/>
                <a:cs typeface="Arial"/>
              </a:rPr>
              <a:t>Dough Gym was developed by Alistair Bryce Clegg and is aimed at children who still need to develop their shoulder, elbow and wrist pivots and their gross motor strength. </a:t>
            </a:r>
          </a:p>
          <a:p>
            <a:pPr marL="180000" marR="0" lvl="0" indent="-180000" algn="l" defTabSz="914400" rtl="0" eaLnBrk="1" fontAlgn="auto" latinLnBrk="0" hangingPunct="1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Char char="§"/>
              <a:tabLst/>
              <a:defRPr/>
            </a:pPr>
            <a:r>
              <a:rPr lang="en-GB" sz="1600" dirty="0" smtClean="0">
                <a:latin typeface="Source Sans Pro" charset="0"/>
                <a:cs typeface="Arial"/>
              </a:rPr>
              <a:t>Dough Gym is fast paced, fun and done in time  to music. </a:t>
            </a:r>
          </a:p>
          <a:p>
            <a:pPr marL="180000" marR="0" lvl="0" indent="-180000" algn="l" defTabSz="914400" rtl="0" eaLnBrk="1" fontAlgn="auto" latinLnBrk="0" hangingPunct="1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Char char="§"/>
              <a:tabLst/>
              <a:defRPr/>
            </a:pPr>
            <a:r>
              <a:rPr lang="en-GB" sz="1600" dirty="0" smtClean="0">
                <a:latin typeface="Source Sans Pro" charset="0"/>
                <a:cs typeface="Arial"/>
              </a:rPr>
              <a:t>It is an adult led, small group activity and can run alongside ‘Funky Fingers’. </a:t>
            </a:r>
          </a:p>
        </p:txBody>
      </p:sp>
    </p:spTree>
    <p:extLst>
      <p:ext uri="{BB962C8B-B14F-4D97-AF65-F5344CB8AC3E}">
        <p14:creationId xmlns:p14="http://schemas.microsoft.com/office/powerpoint/2010/main" val="96126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Source Sans Pro" charset="0"/>
              </a:rPr>
              <a:t>Dough Gym</a:t>
            </a:r>
            <a:endParaRPr lang="en-GB" dirty="0">
              <a:latin typeface="Source Sans Pro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03E1E45-970B-5D42-BB85-F656D7636AA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altLang="zh-HK" smtClean="0"/>
              <a:t>Nord Anglia International School Shanghai Pudong</a:t>
            </a:r>
            <a:endParaRPr lang="en-US" dirty="0"/>
          </a:p>
        </p:txBody>
      </p:sp>
      <p:pic>
        <p:nvPicPr>
          <p:cNvPr id="2" name="Dough Gy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214437"/>
            <a:ext cx="9144000" cy="488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8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G_92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4895999" y="1237056"/>
            <a:ext cx="1947605" cy="1454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 descr="IMG_92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 flipV="1">
            <a:off x="7048520" y="3365906"/>
            <a:ext cx="2235161" cy="1669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Source Sans Pro" charset="0"/>
              </a:rPr>
              <a:t>What do we do in school to support children? </a:t>
            </a:r>
            <a:endParaRPr lang="en-GB" dirty="0">
              <a:latin typeface="Source Sans Pro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>
                <a:latin typeface="Source Sans Pro" charset="0"/>
              </a:rPr>
              <a:t>Funky Fingers  </a:t>
            </a:r>
            <a:endParaRPr lang="en-GB" dirty="0">
              <a:latin typeface="Source Sans Pro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03E1E45-970B-5D42-BB85-F656D7636AA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altLang="zh-HK" dirty="0" smtClean="0"/>
              <a:t>Nord Anglia International School Shanghai </a:t>
            </a:r>
            <a:r>
              <a:rPr lang="en-US" altLang="zh-HK" dirty="0" err="1" smtClean="0"/>
              <a:t>Pudong</a:t>
            </a:r>
            <a:endParaRPr lang="en-US" dirty="0"/>
          </a:p>
        </p:txBody>
      </p:sp>
      <p:pic>
        <p:nvPicPr>
          <p:cNvPr id="9" name="Content Placeholder 8" descr="IMG_036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6597148" y="1252796"/>
            <a:ext cx="2450437" cy="1830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IMG_92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6364376" y="4689381"/>
            <a:ext cx="1839462" cy="1373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Content Placeholder 1"/>
          <p:cNvSpPr txBox="1">
            <a:spLocks/>
          </p:cNvSpPr>
          <p:nvPr/>
        </p:nvSpPr>
        <p:spPr>
          <a:xfrm>
            <a:off x="399601" y="1836192"/>
            <a:ext cx="4553399" cy="3886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180000" marR="0" lvl="0" indent="-180000" algn="l" defTabSz="914400" rtl="0" eaLnBrk="1" fontAlgn="auto" latinLnBrk="0" hangingPunct="1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Char char="§"/>
              <a:tabLst/>
              <a:defRPr/>
            </a:pPr>
            <a:r>
              <a:rPr lang="en-GB" sz="1600" dirty="0" smtClean="0">
                <a:latin typeface="Source Sans Pro" charset="0"/>
                <a:cs typeface="Arial"/>
              </a:rPr>
              <a:t>Funky Fingers was </a:t>
            </a:r>
            <a:r>
              <a:rPr lang="en-GB" sz="1600" dirty="0" smtClean="0">
                <a:latin typeface="Source Sans Pro" charset="0"/>
                <a:cs typeface="Arial"/>
              </a:rPr>
              <a:t>also developed </a:t>
            </a:r>
            <a:r>
              <a:rPr lang="en-GB" sz="1600" dirty="0" smtClean="0">
                <a:latin typeface="Source Sans Pro" charset="0"/>
                <a:cs typeface="Arial"/>
              </a:rPr>
              <a:t>by Alistair Bryce Clegg and is aimed at supporting children who need more focused input on their hands, fingers and grip. </a:t>
            </a:r>
          </a:p>
          <a:p>
            <a:pPr marL="180000" marR="0" lvl="0" indent="-180000" algn="l" defTabSz="914400" rtl="0" eaLnBrk="1" fontAlgn="auto" latinLnBrk="0" hangingPunct="1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Char char="§"/>
              <a:tabLst/>
              <a:defRPr/>
            </a:pPr>
            <a:r>
              <a:rPr lang="en-GB" sz="1600" dirty="0" smtClean="0">
                <a:latin typeface="Source Sans Pro" charset="0"/>
                <a:cs typeface="Arial"/>
              </a:rPr>
              <a:t>Funky Finger activities  develop fine motor control and skills such as </a:t>
            </a:r>
            <a:r>
              <a:rPr lang="en-US" sz="1600" dirty="0" smtClean="0">
                <a:latin typeface="Source Sans Pro" charset="0"/>
              </a:rPr>
              <a:t>pincer grip, palm arches, in-hand manipulation, knuckle, PIP and DIP joints, bilateral co-ordination and hand/eye co-ordination. </a:t>
            </a:r>
          </a:p>
          <a:p>
            <a:pPr marL="180000" marR="0" lvl="0" indent="-180000" algn="l" defTabSz="914400" rtl="0" eaLnBrk="1" fontAlgn="auto" latinLnBrk="0" hangingPunct="1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Char char="§"/>
              <a:tabLst/>
              <a:defRPr/>
            </a:pPr>
            <a:r>
              <a:rPr lang="en-US" sz="1600" dirty="0" smtClean="0">
                <a:latin typeface="Source Sans Pro" charset="0"/>
              </a:rPr>
              <a:t>Children work in small groups to music</a:t>
            </a:r>
          </a:p>
          <a:p>
            <a:pPr marL="180000" marR="0" lvl="0" indent="-180000" algn="l" defTabSz="914400" rtl="0" eaLnBrk="1" fontAlgn="auto" latinLnBrk="0" hangingPunct="1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Char char="§"/>
              <a:tabLst/>
              <a:defRPr/>
            </a:pPr>
            <a:r>
              <a:rPr lang="en-US" sz="1600" dirty="0" smtClean="0">
                <a:latin typeface="Source Sans Pro" charset="0"/>
              </a:rPr>
              <a:t> </a:t>
            </a:r>
            <a:r>
              <a:rPr lang="en-US" sz="1600" dirty="0" smtClean="0">
                <a:latin typeface="Source Sans Pro" charset="0"/>
                <a:cs typeface="Arial" panose="020B0604020202020204" pitchFamily="34" charset="0"/>
              </a:rPr>
              <a:t>As the children become more proficient in their skills, the dexterity challenge of the activities increases. </a:t>
            </a:r>
            <a:endParaRPr lang="en-US" sz="1600" dirty="0" smtClean="0">
              <a:latin typeface="Source Sans Pro" charset="0"/>
            </a:endParaRPr>
          </a:p>
          <a:p>
            <a:pPr marL="180000" marR="0" lvl="0" indent="-180000" algn="l" defTabSz="914400" rtl="0" eaLnBrk="1" fontAlgn="auto" latinLnBrk="0" hangingPunct="1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Char char="§"/>
              <a:tabLst/>
              <a:defRPr/>
            </a:pPr>
            <a:endParaRPr lang="en-GB" sz="1600" dirty="0" smtClean="0">
              <a:latin typeface="Source Sans Pro" charset="0"/>
              <a:cs typeface="Arial"/>
            </a:endParaRPr>
          </a:p>
        </p:txBody>
      </p:sp>
      <p:pic>
        <p:nvPicPr>
          <p:cNvPr id="11" name="Picture 10" descr="IMG_022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53000" y="2710727"/>
            <a:ext cx="2337460" cy="1745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IMG_925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4674446" y="4557473"/>
            <a:ext cx="2201256" cy="1644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126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Source Sans Pro" charset="0"/>
              </a:rPr>
              <a:t>Funky Fingers</a:t>
            </a:r>
            <a:endParaRPr lang="en-GB" dirty="0">
              <a:latin typeface="Source Sans Pro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03E1E45-970B-5D42-BB85-F656D7636AA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altLang="zh-HK" smtClean="0"/>
              <a:t>Nord Anglia International School Shanghai Pudong</a:t>
            </a:r>
            <a:endParaRPr lang="en-US" dirty="0"/>
          </a:p>
        </p:txBody>
      </p:sp>
      <p:pic>
        <p:nvPicPr>
          <p:cNvPr id="4" name="Funky Finger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19200"/>
            <a:ext cx="9144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5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dirty="0" err="1" smtClean="0">
                <a:latin typeface="Source Sans Pro" charset="0"/>
              </a:rPr>
              <a:t>Pinterest</a:t>
            </a:r>
            <a:r>
              <a:rPr lang="en-US" dirty="0" smtClean="0">
                <a:solidFill>
                  <a:srgbClr val="FF0000"/>
                </a:solidFill>
                <a:latin typeface="Source Sans Pro" charset="0"/>
              </a:rPr>
              <a:t> </a:t>
            </a:r>
            <a:r>
              <a:rPr lang="en-US" dirty="0" smtClean="0">
                <a:latin typeface="Source Sans Pro" charset="0"/>
              </a:rPr>
              <a:t>…a site where people share good ideas. Just type in ‘fine motor activities’ or ‘Funky fingers activities’ into the search box.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Source Sans Pro" charset="0"/>
                <a:hlinkClick r:id="rId2"/>
              </a:rPr>
              <a:t>https://www.pinterest.com/</a:t>
            </a:r>
            <a:endParaRPr lang="en-US" dirty="0" smtClean="0">
              <a:latin typeface="Source Sans Pro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dirty="0" smtClean="0">
              <a:latin typeface="Source Sans Pro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Source Sans Pro" charset="0"/>
              </a:rPr>
              <a:t>Alistair Bryce Clegg is the man behind Dough Gym and Funky Fingers. You can find out more about him and his approach at: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Source Sans Pro" charset="0"/>
                <a:hlinkClick r:id="rId3"/>
              </a:rPr>
              <a:t>http://www.abcdoes.com/</a:t>
            </a:r>
            <a:endParaRPr lang="en-US" dirty="0" smtClean="0">
              <a:latin typeface="Source Sans Pro" charset="0"/>
            </a:endParaRPr>
          </a:p>
          <a:p>
            <a:endParaRPr lang="en-GB" dirty="0">
              <a:latin typeface="Source Sans Pro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Source Sans Pro" charset="0"/>
              </a:rPr>
              <a:t>How can parents help at home? </a:t>
            </a:r>
            <a:endParaRPr lang="en-GB" dirty="0">
              <a:latin typeface="Source Sans Pro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>
                <a:latin typeface="Source Sans Pro" charset="0"/>
              </a:rPr>
              <a:t>Useful Links  and Ideas to try at home...</a:t>
            </a:r>
            <a:endParaRPr lang="en-GB" dirty="0">
              <a:latin typeface="Source Sans Pro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03E1E45-970B-5D42-BB85-F656D7636AA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altLang="zh-HK" smtClean="0"/>
              <a:t>Nord Anglia International School Shanghai Pudong</a:t>
            </a:r>
            <a:endParaRPr lang="en-US" dirty="0"/>
          </a:p>
        </p:txBody>
      </p:sp>
      <p:pic>
        <p:nvPicPr>
          <p:cNvPr id="8" name="Picture 2" descr="http://ciburbanity.com/wp-content/uploads/2012/09/dsc_02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598" y="4405131"/>
            <a:ext cx="2297599" cy="15186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fun-a-day.com/wp-content/uploads/2013/01/P1140311-2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822" y="1036092"/>
            <a:ext cx="2048108" cy="1447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laughingkidslearn.com/wp-content/uploads/2015/07/threading-and-weaving-board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9" t="10492" r="8364" b="4262"/>
          <a:stretch/>
        </p:blipFill>
        <p:spPr bwMode="auto">
          <a:xfrm>
            <a:off x="4127500" y="4343400"/>
            <a:ext cx="2293640" cy="15804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fun-a-day.com/wp-content/uploads/2014/06/nuts-and-bolts-fine-motor-activity-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6324600" y="2551010"/>
            <a:ext cx="2671330" cy="1590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26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03E1E45-970B-5D42-BB85-F656D7636AA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altLang="zh-HK" smtClean="0"/>
              <a:t>Nord Anglia International School Shanghai Pudong</a:t>
            </a:r>
            <a:endParaRPr lang="en-US" dirty="0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399601" y="274638"/>
            <a:ext cx="8229600" cy="463549"/>
          </a:xfrm>
        </p:spPr>
        <p:txBody>
          <a:bodyPr/>
          <a:lstStyle/>
          <a:p>
            <a:r>
              <a:rPr lang="en-US" dirty="0" smtClean="0">
                <a:latin typeface="Source Sans Pro" pitchFamily="34" charset="0"/>
              </a:rPr>
              <a:t>Nord Anglia International School Shanghai, Pudong</a:t>
            </a:r>
            <a:endParaRPr lang="en-US" dirty="0">
              <a:latin typeface="Source Sans Pro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Source Sans Pro" pitchFamily="34" charset="0"/>
              </a:rPr>
              <a:t>Any questions?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44666" y="1792621"/>
            <a:ext cx="7978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Source Sans Pro" pitchFamily="34" charset="0"/>
              </a:rPr>
              <a:t>Please don’t forget to take a handout!</a:t>
            </a:r>
            <a:endParaRPr lang="en-GB" dirty="0">
              <a:latin typeface="Source Sans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2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G_03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468779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4487510"/>
            <a:ext cx="9144000" cy="2370489"/>
            <a:chOff x="0" y="3857400"/>
            <a:chExt cx="9144000" cy="3000600"/>
          </a:xfrm>
        </p:grpSpPr>
        <p:pic>
          <p:nvPicPr>
            <p:cNvPr id="5" name="Picture 4" descr="NAE_PPT for PNG_Ending - Banner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67"/>
            <a:stretch/>
          </p:blipFill>
          <p:spPr>
            <a:xfrm>
              <a:off x="0" y="4191000"/>
              <a:ext cx="9144000" cy="2667000"/>
            </a:xfrm>
            <a:prstGeom prst="rect">
              <a:avLst/>
            </a:prstGeom>
          </p:spPr>
        </p:pic>
        <p:sp>
          <p:nvSpPr>
            <p:cNvPr id="7" name="Rectangle 8"/>
            <p:cNvSpPr/>
            <p:nvPr/>
          </p:nvSpPr>
          <p:spPr>
            <a:xfrm>
              <a:off x="380999" y="3857400"/>
              <a:ext cx="4517987" cy="1941944"/>
            </a:xfrm>
            <a:custGeom>
              <a:avLst/>
              <a:gdLst>
                <a:gd name="connsiteX0" fmla="*/ 533400 w 5486400"/>
                <a:gd name="connsiteY0" fmla="*/ 2057400 h 3999344"/>
                <a:gd name="connsiteX1" fmla="*/ 5051387 w 5486400"/>
                <a:gd name="connsiteY1" fmla="*/ 2057400 h 3999344"/>
                <a:gd name="connsiteX2" fmla="*/ 5051360 w 5486400"/>
                <a:gd name="connsiteY2" fmla="*/ 3694544 h 3999344"/>
                <a:gd name="connsiteX3" fmla="*/ 4037980 w 5486400"/>
                <a:gd name="connsiteY3" fmla="*/ 3694544 h 3999344"/>
                <a:gd name="connsiteX4" fmla="*/ 3755960 w 5486400"/>
                <a:gd name="connsiteY4" fmla="*/ 3694544 h 3999344"/>
                <a:gd name="connsiteX5" fmla="*/ 3123580 w 5486400"/>
                <a:gd name="connsiteY5" fmla="*/ 3694544 h 3999344"/>
                <a:gd name="connsiteX6" fmla="*/ 3123580 w 5486400"/>
                <a:gd name="connsiteY6" fmla="*/ 3695179 h 3999344"/>
                <a:gd name="connsiteX7" fmla="*/ 3117280 w 5486400"/>
                <a:gd name="connsiteY7" fmla="*/ 3694544 h 3999344"/>
                <a:gd name="connsiteX8" fmla="*/ 2798981 w 5486400"/>
                <a:gd name="connsiteY8" fmla="*/ 3953965 h 3999344"/>
                <a:gd name="connsiteX9" fmla="*/ 2794407 w 5486400"/>
                <a:gd name="connsiteY9" fmla="*/ 3999344 h 3999344"/>
                <a:gd name="connsiteX10" fmla="*/ 2792154 w 5486400"/>
                <a:gd name="connsiteY10" fmla="*/ 3999344 h 3999344"/>
                <a:gd name="connsiteX11" fmla="*/ 2787579 w 5486400"/>
                <a:gd name="connsiteY11" fmla="*/ 3953965 h 3999344"/>
                <a:gd name="connsiteX12" fmla="*/ 2469280 w 5486400"/>
                <a:gd name="connsiteY12" fmla="*/ 3694544 h 3999344"/>
                <a:gd name="connsiteX13" fmla="*/ 2461180 w 5486400"/>
                <a:gd name="connsiteY13" fmla="*/ 3695360 h 3999344"/>
                <a:gd name="connsiteX14" fmla="*/ 2461180 w 5486400"/>
                <a:gd name="connsiteY14" fmla="*/ 3694544 h 3999344"/>
                <a:gd name="connsiteX15" fmla="*/ 1828800 w 5486400"/>
                <a:gd name="connsiteY15" fmla="*/ 3694544 h 3999344"/>
                <a:gd name="connsiteX16" fmla="*/ 1546780 w 5486400"/>
                <a:gd name="connsiteY16" fmla="*/ 3694544 h 3999344"/>
                <a:gd name="connsiteX17" fmla="*/ 533400 w 5486400"/>
                <a:gd name="connsiteY17" fmla="*/ 3694544 h 3999344"/>
                <a:gd name="connsiteX18" fmla="*/ 533400 w 5486400"/>
                <a:gd name="connsiteY18" fmla="*/ 2057400 h 3999344"/>
                <a:gd name="connsiteX19" fmla="*/ 0 w 5486400"/>
                <a:gd name="connsiteY19" fmla="*/ 2057400 h 3999344"/>
                <a:gd name="connsiteX20" fmla="*/ 5486400 w 5486400"/>
                <a:gd name="connsiteY20" fmla="*/ 0 h 3999344"/>
                <a:gd name="connsiteX21" fmla="*/ 5486400 w 5486400"/>
                <a:gd name="connsiteY21" fmla="*/ 2057400 h 3999344"/>
                <a:gd name="connsiteX22" fmla="*/ 5051387 w 5486400"/>
                <a:gd name="connsiteY22" fmla="*/ 2057400 h 3999344"/>
                <a:gd name="connsiteX23" fmla="*/ 5051400 w 5486400"/>
                <a:gd name="connsiteY23" fmla="*/ 1248000 h 3999344"/>
                <a:gd name="connsiteX24" fmla="*/ 533400 w 5486400"/>
                <a:gd name="connsiteY24" fmla="*/ 1248000 h 3999344"/>
                <a:gd name="connsiteX25" fmla="*/ 533400 w 5486400"/>
                <a:gd name="connsiteY25" fmla="*/ 2057400 h 3999344"/>
                <a:gd name="connsiteX26" fmla="*/ 0 w 5486400"/>
                <a:gd name="connsiteY26" fmla="*/ 2057400 h 3999344"/>
                <a:gd name="connsiteX0" fmla="*/ 0 w 4953000"/>
                <a:gd name="connsiteY0" fmla="*/ 2057400 h 3999344"/>
                <a:gd name="connsiteX1" fmla="*/ 4517987 w 4953000"/>
                <a:gd name="connsiteY1" fmla="*/ 2057400 h 3999344"/>
                <a:gd name="connsiteX2" fmla="*/ 4517960 w 4953000"/>
                <a:gd name="connsiteY2" fmla="*/ 3694544 h 3999344"/>
                <a:gd name="connsiteX3" fmla="*/ 3504580 w 4953000"/>
                <a:gd name="connsiteY3" fmla="*/ 3694544 h 3999344"/>
                <a:gd name="connsiteX4" fmla="*/ 3222560 w 4953000"/>
                <a:gd name="connsiteY4" fmla="*/ 3694544 h 3999344"/>
                <a:gd name="connsiteX5" fmla="*/ 2590180 w 4953000"/>
                <a:gd name="connsiteY5" fmla="*/ 3694544 h 3999344"/>
                <a:gd name="connsiteX6" fmla="*/ 2590180 w 4953000"/>
                <a:gd name="connsiteY6" fmla="*/ 3695179 h 3999344"/>
                <a:gd name="connsiteX7" fmla="*/ 2583880 w 4953000"/>
                <a:gd name="connsiteY7" fmla="*/ 3694544 h 3999344"/>
                <a:gd name="connsiteX8" fmla="*/ 2265581 w 4953000"/>
                <a:gd name="connsiteY8" fmla="*/ 3953965 h 3999344"/>
                <a:gd name="connsiteX9" fmla="*/ 2261007 w 4953000"/>
                <a:gd name="connsiteY9" fmla="*/ 3999344 h 3999344"/>
                <a:gd name="connsiteX10" fmla="*/ 2258754 w 4953000"/>
                <a:gd name="connsiteY10" fmla="*/ 3999344 h 3999344"/>
                <a:gd name="connsiteX11" fmla="*/ 2254179 w 4953000"/>
                <a:gd name="connsiteY11" fmla="*/ 3953965 h 3999344"/>
                <a:gd name="connsiteX12" fmla="*/ 1935880 w 4953000"/>
                <a:gd name="connsiteY12" fmla="*/ 3694544 h 3999344"/>
                <a:gd name="connsiteX13" fmla="*/ 1927780 w 4953000"/>
                <a:gd name="connsiteY13" fmla="*/ 3695360 h 3999344"/>
                <a:gd name="connsiteX14" fmla="*/ 1927780 w 4953000"/>
                <a:gd name="connsiteY14" fmla="*/ 3694544 h 3999344"/>
                <a:gd name="connsiteX15" fmla="*/ 1295400 w 4953000"/>
                <a:gd name="connsiteY15" fmla="*/ 3694544 h 3999344"/>
                <a:gd name="connsiteX16" fmla="*/ 1013380 w 4953000"/>
                <a:gd name="connsiteY16" fmla="*/ 3694544 h 3999344"/>
                <a:gd name="connsiteX17" fmla="*/ 0 w 4953000"/>
                <a:gd name="connsiteY17" fmla="*/ 3694544 h 3999344"/>
                <a:gd name="connsiteX18" fmla="*/ 0 w 4953000"/>
                <a:gd name="connsiteY18" fmla="*/ 2057400 h 3999344"/>
                <a:gd name="connsiteX19" fmla="*/ 0 w 4953000"/>
                <a:gd name="connsiteY19" fmla="*/ 2057400 h 3999344"/>
                <a:gd name="connsiteX20" fmla="*/ 4953000 w 4953000"/>
                <a:gd name="connsiteY20" fmla="*/ 0 h 3999344"/>
                <a:gd name="connsiteX21" fmla="*/ 4953000 w 4953000"/>
                <a:gd name="connsiteY21" fmla="*/ 2057400 h 3999344"/>
                <a:gd name="connsiteX22" fmla="*/ 4517987 w 4953000"/>
                <a:gd name="connsiteY22" fmla="*/ 2057400 h 3999344"/>
                <a:gd name="connsiteX23" fmla="*/ 4518000 w 4953000"/>
                <a:gd name="connsiteY23" fmla="*/ 1248000 h 3999344"/>
                <a:gd name="connsiteX24" fmla="*/ 0 w 4953000"/>
                <a:gd name="connsiteY24" fmla="*/ 1248000 h 3999344"/>
                <a:gd name="connsiteX25" fmla="*/ 0 w 4953000"/>
                <a:gd name="connsiteY25" fmla="*/ 2057400 h 3999344"/>
                <a:gd name="connsiteX0" fmla="*/ 0 w 4953000"/>
                <a:gd name="connsiteY0" fmla="*/ 2057400 h 3999344"/>
                <a:gd name="connsiteX1" fmla="*/ 4517987 w 4953000"/>
                <a:gd name="connsiteY1" fmla="*/ 2057400 h 3999344"/>
                <a:gd name="connsiteX2" fmla="*/ 4517960 w 4953000"/>
                <a:gd name="connsiteY2" fmla="*/ 3694544 h 3999344"/>
                <a:gd name="connsiteX3" fmla="*/ 3504580 w 4953000"/>
                <a:gd name="connsiteY3" fmla="*/ 3694544 h 3999344"/>
                <a:gd name="connsiteX4" fmla="*/ 3222560 w 4953000"/>
                <a:gd name="connsiteY4" fmla="*/ 3694544 h 3999344"/>
                <a:gd name="connsiteX5" fmla="*/ 2590180 w 4953000"/>
                <a:gd name="connsiteY5" fmla="*/ 3694544 h 3999344"/>
                <a:gd name="connsiteX6" fmla="*/ 2590180 w 4953000"/>
                <a:gd name="connsiteY6" fmla="*/ 3695179 h 3999344"/>
                <a:gd name="connsiteX7" fmla="*/ 2583880 w 4953000"/>
                <a:gd name="connsiteY7" fmla="*/ 3694544 h 3999344"/>
                <a:gd name="connsiteX8" fmla="*/ 2265581 w 4953000"/>
                <a:gd name="connsiteY8" fmla="*/ 3953965 h 3999344"/>
                <a:gd name="connsiteX9" fmla="*/ 2261007 w 4953000"/>
                <a:gd name="connsiteY9" fmla="*/ 3999344 h 3999344"/>
                <a:gd name="connsiteX10" fmla="*/ 2258754 w 4953000"/>
                <a:gd name="connsiteY10" fmla="*/ 3999344 h 3999344"/>
                <a:gd name="connsiteX11" fmla="*/ 2254179 w 4953000"/>
                <a:gd name="connsiteY11" fmla="*/ 3953965 h 3999344"/>
                <a:gd name="connsiteX12" fmla="*/ 1935880 w 4953000"/>
                <a:gd name="connsiteY12" fmla="*/ 3694544 h 3999344"/>
                <a:gd name="connsiteX13" fmla="*/ 1927780 w 4953000"/>
                <a:gd name="connsiteY13" fmla="*/ 3695360 h 3999344"/>
                <a:gd name="connsiteX14" fmla="*/ 1927780 w 4953000"/>
                <a:gd name="connsiteY14" fmla="*/ 3694544 h 3999344"/>
                <a:gd name="connsiteX15" fmla="*/ 1295400 w 4953000"/>
                <a:gd name="connsiteY15" fmla="*/ 3694544 h 3999344"/>
                <a:gd name="connsiteX16" fmla="*/ 1013380 w 4953000"/>
                <a:gd name="connsiteY16" fmla="*/ 3694544 h 3999344"/>
                <a:gd name="connsiteX17" fmla="*/ 0 w 4953000"/>
                <a:gd name="connsiteY17" fmla="*/ 3694544 h 3999344"/>
                <a:gd name="connsiteX18" fmla="*/ 0 w 4953000"/>
                <a:gd name="connsiteY18" fmla="*/ 2057400 h 3999344"/>
                <a:gd name="connsiteX19" fmla="*/ 0 w 4953000"/>
                <a:gd name="connsiteY19" fmla="*/ 2057400 h 3999344"/>
                <a:gd name="connsiteX20" fmla="*/ 4953000 w 4953000"/>
                <a:gd name="connsiteY20" fmla="*/ 0 h 3999344"/>
                <a:gd name="connsiteX21" fmla="*/ 4953000 w 4953000"/>
                <a:gd name="connsiteY21" fmla="*/ 2057400 h 3999344"/>
                <a:gd name="connsiteX22" fmla="*/ 4517987 w 4953000"/>
                <a:gd name="connsiteY22" fmla="*/ 2057400 h 3999344"/>
                <a:gd name="connsiteX23" fmla="*/ 4518000 w 4953000"/>
                <a:gd name="connsiteY23" fmla="*/ 1248000 h 3999344"/>
                <a:gd name="connsiteX24" fmla="*/ 0 w 4953000"/>
                <a:gd name="connsiteY24" fmla="*/ 2057400 h 3999344"/>
                <a:gd name="connsiteX0" fmla="*/ 0 w 4953000"/>
                <a:gd name="connsiteY0" fmla="*/ 809400 h 2751344"/>
                <a:gd name="connsiteX1" fmla="*/ 4517987 w 4953000"/>
                <a:gd name="connsiteY1" fmla="*/ 809400 h 2751344"/>
                <a:gd name="connsiteX2" fmla="*/ 4517960 w 4953000"/>
                <a:gd name="connsiteY2" fmla="*/ 2446544 h 2751344"/>
                <a:gd name="connsiteX3" fmla="*/ 3504580 w 4953000"/>
                <a:gd name="connsiteY3" fmla="*/ 2446544 h 2751344"/>
                <a:gd name="connsiteX4" fmla="*/ 3222560 w 4953000"/>
                <a:gd name="connsiteY4" fmla="*/ 2446544 h 2751344"/>
                <a:gd name="connsiteX5" fmla="*/ 2590180 w 4953000"/>
                <a:gd name="connsiteY5" fmla="*/ 2446544 h 2751344"/>
                <a:gd name="connsiteX6" fmla="*/ 2590180 w 4953000"/>
                <a:gd name="connsiteY6" fmla="*/ 2447179 h 2751344"/>
                <a:gd name="connsiteX7" fmla="*/ 2583880 w 4953000"/>
                <a:gd name="connsiteY7" fmla="*/ 2446544 h 2751344"/>
                <a:gd name="connsiteX8" fmla="*/ 2265581 w 4953000"/>
                <a:gd name="connsiteY8" fmla="*/ 2705965 h 2751344"/>
                <a:gd name="connsiteX9" fmla="*/ 2261007 w 4953000"/>
                <a:gd name="connsiteY9" fmla="*/ 2751344 h 2751344"/>
                <a:gd name="connsiteX10" fmla="*/ 2258754 w 4953000"/>
                <a:gd name="connsiteY10" fmla="*/ 2751344 h 2751344"/>
                <a:gd name="connsiteX11" fmla="*/ 2254179 w 4953000"/>
                <a:gd name="connsiteY11" fmla="*/ 2705965 h 2751344"/>
                <a:gd name="connsiteX12" fmla="*/ 1935880 w 4953000"/>
                <a:gd name="connsiteY12" fmla="*/ 2446544 h 2751344"/>
                <a:gd name="connsiteX13" fmla="*/ 1927780 w 4953000"/>
                <a:gd name="connsiteY13" fmla="*/ 2447360 h 2751344"/>
                <a:gd name="connsiteX14" fmla="*/ 1927780 w 4953000"/>
                <a:gd name="connsiteY14" fmla="*/ 2446544 h 2751344"/>
                <a:gd name="connsiteX15" fmla="*/ 1295400 w 4953000"/>
                <a:gd name="connsiteY15" fmla="*/ 2446544 h 2751344"/>
                <a:gd name="connsiteX16" fmla="*/ 1013380 w 4953000"/>
                <a:gd name="connsiteY16" fmla="*/ 2446544 h 2751344"/>
                <a:gd name="connsiteX17" fmla="*/ 0 w 4953000"/>
                <a:gd name="connsiteY17" fmla="*/ 2446544 h 2751344"/>
                <a:gd name="connsiteX18" fmla="*/ 0 w 4953000"/>
                <a:gd name="connsiteY18" fmla="*/ 809400 h 2751344"/>
                <a:gd name="connsiteX19" fmla="*/ 0 w 4953000"/>
                <a:gd name="connsiteY19" fmla="*/ 809400 h 2751344"/>
                <a:gd name="connsiteX20" fmla="*/ 4953000 w 4953000"/>
                <a:gd name="connsiteY20" fmla="*/ 809400 h 2751344"/>
                <a:gd name="connsiteX21" fmla="*/ 4517987 w 4953000"/>
                <a:gd name="connsiteY21" fmla="*/ 809400 h 2751344"/>
                <a:gd name="connsiteX22" fmla="*/ 4518000 w 4953000"/>
                <a:gd name="connsiteY22" fmla="*/ 0 h 2751344"/>
                <a:gd name="connsiteX23" fmla="*/ 0 w 4953000"/>
                <a:gd name="connsiteY23" fmla="*/ 809400 h 2751344"/>
                <a:gd name="connsiteX0" fmla="*/ 0 w 4518000"/>
                <a:gd name="connsiteY0" fmla="*/ 809400 h 2751344"/>
                <a:gd name="connsiteX1" fmla="*/ 4517987 w 4518000"/>
                <a:gd name="connsiteY1" fmla="*/ 809400 h 2751344"/>
                <a:gd name="connsiteX2" fmla="*/ 4517960 w 4518000"/>
                <a:gd name="connsiteY2" fmla="*/ 2446544 h 2751344"/>
                <a:gd name="connsiteX3" fmla="*/ 3504580 w 4518000"/>
                <a:gd name="connsiteY3" fmla="*/ 2446544 h 2751344"/>
                <a:gd name="connsiteX4" fmla="*/ 3222560 w 4518000"/>
                <a:gd name="connsiteY4" fmla="*/ 2446544 h 2751344"/>
                <a:gd name="connsiteX5" fmla="*/ 2590180 w 4518000"/>
                <a:gd name="connsiteY5" fmla="*/ 2446544 h 2751344"/>
                <a:gd name="connsiteX6" fmla="*/ 2590180 w 4518000"/>
                <a:gd name="connsiteY6" fmla="*/ 2447179 h 2751344"/>
                <a:gd name="connsiteX7" fmla="*/ 2583880 w 4518000"/>
                <a:gd name="connsiteY7" fmla="*/ 2446544 h 2751344"/>
                <a:gd name="connsiteX8" fmla="*/ 2265581 w 4518000"/>
                <a:gd name="connsiteY8" fmla="*/ 2705965 h 2751344"/>
                <a:gd name="connsiteX9" fmla="*/ 2261007 w 4518000"/>
                <a:gd name="connsiteY9" fmla="*/ 2751344 h 2751344"/>
                <a:gd name="connsiteX10" fmla="*/ 2258754 w 4518000"/>
                <a:gd name="connsiteY10" fmla="*/ 2751344 h 2751344"/>
                <a:gd name="connsiteX11" fmla="*/ 2254179 w 4518000"/>
                <a:gd name="connsiteY11" fmla="*/ 2705965 h 2751344"/>
                <a:gd name="connsiteX12" fmla="*/ 1935880 w 4518000"/>
                <a:gd name="connsiteY12" fmla="*/ 2446544 h 2751344"/>
                <a:gd name="connsiteX13" fmla="*/ 1927780 w 4518000"/>
                <a:gd name="connsiteY13" fmla="*/ 2447360 h 2751344"/>
                <a:gd name="connsiteX14" fmla="*/ 1927780 w 4518000"/>
                <a:gd name="connsiteY14" fmla="*/ 2446544 h 2751344"/>
                <a:gd name="connsiteX15" fmla="*/ 1295400 w 4518000"/>
                <a:gd name="connsiteY15" fmla="*/ 2446544 h 2751344"/>
                <a:gd name="connsiteX16" fmla="*/ 1013380 w 4518000"/>
                <a:gd name="connsiteY16" fmla="*/ 2446544 h 2751344"/>
                <a:gd name="connsiteX17" fmla="*/ 0 w 4518000"/>
                <a:gd name="connsiteY17" fmla="*/ 2446544 h 2751344"/>
                <a:gd name="connsiteX18" fmla="*/ 0 w 4518000"/>
                <a:gd name="connsiteY18" fmla="*/ 809400 h 2751344"/>
                <a:gd name="connsiteX19" fmla="*/ 0 w 4518000"/>
                <a:gd name="connsiteY19" fmla="*/ 809400 h 2751344"/>
                <a:gd name="connsiteX20" fmla="*/ 4517987 w 4518000"/>
                <a:gd name="connsiteY20" fmla="*/ 809400 h 2751344"/>
                <a:gd name="connsiteX21" fmla="*/ 4518000 w 4518000"/>
                <a:gd name="connsiteY21" fmla="*/ 0 h 2751344"/>
                <a:gd name="connsiteX22" fmla="*/ 0 w 4518000"/>
                <a:gd name="connsiteY22" fmla="*/ 809400 h 2751344"/>
                <a:gd name="connsiteX0" fmla="*/ 0 w 4517987"/>
                <a:gd name="connsiteY0" fmla="*/ 0 h 1941944"/>
                <a:gd name="connsiteX1" fmla="*/ 4517987 w 4517987"/>
                <a:gd name="connsiteY1" fmla="*/ 0 h 1941944"/>
                <a:gd name="connsiteX2" fmla="*/ 4517960 w 4517987"/>
                <a:gd name="connsiteY2" fmla="*/ 1637144 h 1941944"/>
                <a:gd name="connsiteX3" fmla="*/ 3504580 w 4517987"/>
                <a:gd name="connsiteY3" fmla="*/ 1637144 h 1941944"/>
                <a:gd name="connsiteX4" fmla="*/ 3222560 w 4517987"/>
                <a:gd name="connsiteY4" fmla="*/ 1637144 h 1941944"/>
                <a:gd name="connsiteX5" fmla="*/ 2590180 w 4517987"/>
                <a:gd name="connsiteY5" fmla="*/ 1637144 h 1941944"/>
                <a:gd name="connsiteX6" fmla="*/ 2590180 w 4517987"/>
                <a:gd name="connsiteY6" fmla="*/ 1637779 h 1941944"/>
                <a:gd name="connsiteX7" fmla="*/ 2583880 w 4517987"/>
                <a:gd name="connsiteY7" fmla="*/ 1637144 h 1941944"/>
                <a:gd name="connsiteX8" fmla="*/ 2265581 w 4517987"/>
                <a:gd name="connsiteY8" fmla="*/ 1896565 h 1941944"/>
                <a:gd name="connsiteX9" fmla="*/ 2261007 w 4517987"/>
                <a:gd name="connsiteY9" fmla="*/ 1941944 h 1941944"/>
                <a:gd name="connsiteX10" fmla="*/ 2258754 w 4517987"/>
                <a:gd name="connsiteY10" fmla="*/ 1941944 h 1941944"/>
                <a:gd name="connsiteX11" fmla="*/ 2254179 w 4517987"/>
                <a:gd name="connsiteY11" fmla="*/ 1896565 h 1941944"/>
                <a:gd name="connsiteX12" fmla="*/ 1935880 w 4517987"/>
                <a:gd name="connsiteY12" fmla="*/ 1637144 h 1941944"/>
                <a:gd name="connsiteX13" fmla="*/ 1927780 w 4517987"/>
                <a:gd name="connsiteY13" fmla="*/ 1637960 h 1941944"/>
                <a:gd name="connsiteX14" fmla="*/ 1927780 w 4517987"/>
                <a:gd name="connsiteY14" fmla="*/ 1637144 h 1941944"/>
                <a:gd name="connsiteX15" fmla="*/ 1295400 w 4517987"/>
                <a:gd name="connsiteY15" fmla="*/ 1637144 h 1941944"/>
                <a:gd name="connsiteX16" fmla="*/ 1013380 w 4517987"/>
                <a:gd name="connsiteY16" fmla="*/ 1637144 h 1941944"/>
                <a:gd name="connsiteX17" fmla="*/ 0 w 4517987"/>
                <a:gd name="connsiteY17" fmla="*/ 1637144 h 1941944"/>
                <a:gd name="connsiteX18" fmla="*/ 0 w 4517987"/>
                <a:gd name="connsiteY18" fmla="*/ 0 h 1941944"/>
                <a:gd name="connsiteX19" fmla="*/ 0 w 4517987"/>
                <a:gd name="connsiteY19" fmla="*/ 0 h 1941944"/>
                <a:gd name="connsiteX20" fmla="*/ 4517987 w 4517987"/>
                <a:gd name="connsiteY20" fmla="*/ 0 h 1941944"/>
                <a:gd name="connsiteX21" fmla="*/ 0 w 4517987"/>
                <a:gd name="connsiteY21" fmla="*/ 0 h 194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17987" h="1941944">
                  <a:moveTo>
                    <a:pt x="0" y="0"/>
                  </a:moveTo>
                  <a:lnTo>
                    <a:pt x="4517987" y="0"/>
                  </a:lnTo>
                  <a:cubicBezTo>
                    <a:pt x="4517978" y="545715"/>
                    <a:pt x="4517969" y="1091429"/>
                    <a:pt x="4517960" y="1637144"/>
                  </a:cubicBezTo>
                  <a:lnTo>
                    <a:pt x="3504580" y="1637144"/>
                  </a:lnTo>
                  <a:lnTo>
                    <a:pt x="3222560" y="1637144"/>
                  </a:lnTo>
                  <a:lnTo>
                    <a:pt x="2590180" y="1637144"/>
                  </a:lnTo>
                  <a:lnTo>
                    <a:pt x="2590180" y="1637779"/>
                  </a:lnTo>
                  <a:lnTo>
                    <a:pt x="2583880" y="1637144"/>
                  </a:lnTo>
                  <a:cubicBezTo>
                    <a:pt x="2426873" y="1637144"/>
                    <a:pt x="2295877" y="1748514"/>
                    <a:pt x="2265581" y="1896565"/>
                  </a:cubicBezTo>
                  <a:lnTo>
                    <a:pt x="2261007" y="1941944"/>
                  </a:lnTo>
                  <a:lnTo>
                    <a:pt x="2258754" y="1941944"/>
                  </a:lnTo>
                  <a:lnTo>
                    <a:pt x="2254179" y="1896565"/>
                  </a:lnTo>
                  <a:cubicBezTo>
                    <a:pt x="2223884" y="1748514"/>
                    <a:pt x="2092888" y="1637144"/>
                    <a:pt x="1935880" y="1637144"/>
                  </a:cubicBezTo>
                  <a:lnTo>
                    <a:pt x="1927780" y="1637960"/>
                  </a:lnTo>
                  <a:lnTo>
                    <a:pt x="1927780" y="1637144"/>
                  </a:lnTo>
                  <a:lnTo>
                    <a:pt x="1295400" y="1637144"/>
                  </a:lnTo>
                  <a:lnTo>
                    <a:pt x="1013380" y="1637144"/>
                  </a:lnTo>
                  <a:lnTo>
                    <a:pt x="0" y="1637144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45179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4687795"/>
            <a:ext cx="4038600" cy="1143000"/>
          </a:xfrm>
        </p:spPr>
        <p:txBody>
          <a:bodyPr/>
          <a:lstStyle/>
          <a:p>
            <a:r>
              <a:rPr lang="en-US" dirty="0" smtClean="0"/>
              <a:t>Thank you.</a:t>
            </a:r>
            <a:endParaRPr lang="en-US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HK" dirty="0" err="1" smtClean="0"/>
              <a:t>www.naispudong.com</a:t>
            </a:r>
            <a:endParaRPr lang="zh-HK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  <a:latin typeface="Source Sans Pro" panose="020B0503030403020204" pitchFamily="34" charset="0"/>
              </a:rPr>
              <a:t>Our Aim</a:t>
            </a:r>
            <a:r>
              <a:rPr lang="en-US" sz="2000" dirty="0">
                <a:solidFill>
                  <a:schemeClr val="accent1"/>
                </a:solidFill>
              </a:rPr>
              <a:t/>
            </a:r>
            <a:br>
              <a:rPr lang="en-US" sz="2000" dirty="0">
                <a:solidFill>
                  <a:schemeClr val="accent1"/>
                </a:solidFill>
              </a:rPr>
            </a:b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03E1E45-970B-5D42-BB85-F656D7636AA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altLang="zh-HK" smtClean="0"/>
              <a:t>Nord Anglia International School Shanghai Pudong</a:t>
            </a:r>
            <a:endParaRPr lang="en-US" dirty="0"/>
          </a:p>
        </p:txBody>
      </p:sp>
      <p:sp>
        <p:nvSpPr>
          <p:cNvPr id="9" name="Content Placeholder 2"/>
          <p:cNvSpPr txBox="1">
            <a:spLocks noGrp="1"/>
          </p:cNvSpPr>
          <p:nvPr>
            <p:ph idx="1"/>
          </p:nvPr>
        </p:nvSpPr>
        <p:spPr>
          <a:xfrm>
            <a:off x="533400" y="1905000"/>
            <a:ext cx="7924800" cy="37338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tx2"/>
              </a:buClr>
              <a:buFont typeface="Wingdings" charset="2"/>
              <a:buNone/>
              <a:defRPr sz="160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tx2"/>
              </a:buClr>
              <a:buFont typeface="Wingdings" charset="2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tx2"/>
              </a:buClr>
              <a:buFont typeface="Wingdings" charset="2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tx2"/>
              </a:buClr>
              <a:buFont typeface="Wingdings" charset="2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914400" rtl="0" eaLnBrk="1" latinLnBrk="0" hangingPunct="1">
              <a:lnSpc>
                <a:spcPts val="2200"/>
              </a:lnSpc>
              <a:spcBef>
                <a:spcPts val="600"/>
              </a:spcBef>
              <a:buClr>
                <a:schemeClr val="tx2"/>
              </a:buClr>
              <a:buFont typeface="Wingdings" charset="2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1200"/>
              </a:spcBef>
            </a:pPr>
            <a:endParaRPr lang="en-US" sz="2000" b="1" dirty="0" smtClean="0"/>
          </a:p>
          <a:p>
            <a:pPr algn="just">
              <a:lnSpc>
                <a:spcPct val="110000"/>
              </a:lnSpc>
              <a:spcBef>
                <a:spcPts val="1200"/>
              </a:spcBef>
            </a:pPr>
            <a:r>
              <a:rPr lang="en-US" sz="1700" dirty="0" smtClean="0">
                <a:latin typeface="Source Sans Pro" panose="020B0503030403020204" pitchFamily="34" charset="0"/>
              </a:rPr>
              <a:t>We want to help parents to gain a clearer understanding of the importance of fine motor development in Early Years. This workshop aims to explain the following points:</a:t>
            </a:r>
          </a:p>
          <a:p>
            <a:pPr algn="just">
              <a:lnSpc>
                <a:spcPct val="110000"/>
              </a:lnSpc>
              <a:spcBef>
                <a:spcPts val="1200"/>
              </a:spcBef>
            </a:pPr>
            <a:endParaRPr lang="en-US" sz="1700" b="1" dirty="0" smtClean="0">
              <a:latin typeface="Source Sans Pro" panose="020B0503030403020204" pitchFamily="34" charset="0"/>
            </a:endParaRPr>
          </a:p>
          <a:p>
            <a:pPr marL="342900" indent="-342900" algn="just">
              <a:lnSpc>
                <a:spcPct val="110000"/>
              </a:lnSpc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700" b="1" dirty="0" smtClean="0">
                <a:solidFill>
                  <a:schemeClr val="accent1"/>
                </a:solidFill>
                <a:latin typeface="Source Sans Pro" panose="020B0503030403020204" pitchFamily="34" charset="0"/>
              </a:rPr>
              <a:t>What </a:t>
            </a:r>
            <a:r>
              <a:rPr lang="en-US" sz="1700" b="1" dirty="0" smtClean="0">
                <a:latin typeface="Source Sans Pro" panose="020B0503030403020204" pitchFamily="34" charset="0"/>
              </a:rPr>
              <a:t>is fine motor development?</a:t>
            </a:r>
          </a:p>
          <a:p>
            <a:pPr marL="342900" indent="-342900" algn="just">
              <a:lnSpc>
                <a:spcPct val="110000"/>
              </a:lnSpc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700" b="1" dirty="0">
                <a:solidFill>
                  <a:schemeClr val="accent1"/>
                </a:solidFill>
                <a:latin typeface="Source Sans Pro" panose="020B0503030403020204" pitchFamily="34" charset="0"/>
              </a:rPr>
              <a:t>W</a:t>
            </a:r>
            <a:r>
              <a:rPr lang="en-US" sz="1700" b="1" dirty="0" smtClean="0">
                <a:solidFill>
                  <a:schemeClr val="accent1"/>
                </a:solidFill>
                <a:latin typeface="Source Sans Pro" panose="020B0503030403020204" pitchFamily="34" charset="0"/>
              </a:rPr>
              <a:t>hy</a:t>
            </a:r>
            <a:r>
              <a:rPr lang="en-US" sz="1700" b="1" dirty="0" smtClean="0">
                <a:latin typeface="Source Sans Pro" panose="020B0503030403020204" pitchFamily="34" charset="0"/>
              </a:rPr>
              <a:t> is it so important?</a:t>
            </a:r>
          </a:p>
          <a:p>
            <a:pPr marL="342900" indent="-342900" algn="just">
              <a:lnSpc>
                <a:spcPct val="110000"/>
              </a:lnSpc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700" b="1" dirty="0" smtClean="0">
                <a:solidFill>
                  <a:schemeClr val="accent1"/>
                </a:solidFill>
                <a:latin typeface="Source Sans Pro" panose="020B0503030403020204" pitchFamily="34" charset="0"/>
              </a:rPr>
              <a:t>How</a:t>
            </a:r>
            <a:r>
              <a:rPr lang="en-US" sz="1700" b="1" dirty="0" smtClean="0">
                <a:latin typeface="Source Sans Pro" panose="020B0503030403020204" pitchFamily="34" charset="0"/>
              </a:rPr>
              <a:t> do we assess the children’s needs?</a:t>
            </a:r>
          </a:p>
          <a:p>
            <a:pPr marL="342900" indent="-342900" algn="just">
              <a:lnSpc>
                <a:spcPct val="110000"/>
              </a:lnSpc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700" b="1" dirty="0">
                <a:solidFill>
                  <a:schemeClr val="accent1"/>
                </a:solidFill>
                <a:latin typeface="Source Sans Pro" panose="020B0503030403020204" pitchFamily="34" charset="0"/>
              </a:rPr>
              <a:t>What</a:t>
            </a:r>
            <a:r>
              <a:rPr lang="en-US" sz="1700" b="1" dirty="0">
                <a:latin typeface="Source Sans Pro" panose="020B0503030403020204" pitchFamily="34" charset="0"/>
              </a:rPr>
              <a:t> do we do to help the children develop in school?</a:t>
            </a:r>
          </a:p>
          <a:p>
            <a:pPr marL="342900" indent="-342900" algn="just">
              <a:lnSpc>
                <a:spcPct val="110000"/>
              </a:lnSpc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700" b="1" dirty="0" smtClean="0">
                <a:solidFill>
                  <a:schemeClr val="accent1"/>
                </a:solidFill>
                <a:latin typeface="Source Sans Pro" panose="020B0503030403020204" pitchFamily="34" charset="0"/>
              </a:rPr>
              <a:t>How</a:t>
            </a:r>
            <a:r>
              <a:rPr lang="en-US" sz="1700" b="1" dirty="0" smtClean="0">
                <a:latin typeface="Source Sans Pro" panose="020B0503030403020204" pitchFamily="34" charset="0"/>
              </a:rPr>
              <a:t> can parents help at home?</a:t>
            </a:r>
          </a:p>
          <a:p>
            <a:pPr algn="just">
              <a:lnSpc>
                <a:spcPct val="110000"/>
              </a:lnSpc>
              <a:spcBef>
                <a:spcPts val="1200"/>
              </a:spcBef>
            </a:pPr>
            <a:endParaRPr lang="en-US" sz="2000" b="1" dirty="0"/>
          </a:p>
          <a:p>
            <a:pPr algn="just">
              <a:lnSpc>
                <a:spcPct val="110000"/>
              </a:lnSpc>
              <a:spcBef>
                <a:spcPts val="1200"/>
              </a:spcBef>
            </a:pPr>
            <a:endParaRPr 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282095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latin typeface="Source Sans Pro" charset="0"/>
              </a:rPr>
              <a:t>Before children can master their fine motor control they must first embark on a journey of pivotal development. </a:t>
            </a:r>
          </a:p>
          <a:p>
            <a:r>
              <a:rPr lang="en-GB" dirty="0" smtClean="0">
                <a:latin typeface="Source Sans Pro" charset="0"/>
              </a:rPr>
              <a:t>Pivot development begins with the gross motor movements using the shoulder, elbow and wrist. </a:t>
            </a:r>
          </a:p>
          <a:p>
            <a:r>
              <a:rPr lang="en-GB" dirty="0" smtClean="0">
                <a:latin typeface="Source Sans Pro" charset="0"/>
              </a:rPr>
              <a:t>The journey then moves to the fine motor movements using the hands and fingers. </a:t>
            </a:r>
            <a:endParaRPr lang="en-GB" dirty="0">
              <a:latin typeface="Source Sans Pro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Source Sans Pro" charset="0"/>
              </a:rPr>
              <a:t>What is Fine Motor Control?  </a:t>
            </a:r>
            <a:endParaRPr lang="en-GB" dirty="0">
              <a:latin typeface="Source Sans Pro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>
                <a:latin typeface="Source Sans Pro" charset="0"/>
              </a:rPr>
              <a:t>Pivot Development </a:t>
            </a:r>
            <a:endParaRPr lang="en-GB" dirty="0">
              <a:latin typeface="Source Sans Pro" charset="0"/>
            </a:endParaRPr>
          </a:p>
        </p:txBody>
      </p:sp>
      <p:pic>
        <p:nvPicPr>
          <p:cNvPr id="8" name="Picture Placeholder 7" descr="IMG_0050.JPG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/>
          <a:srcRect l="17596" r="17596"/>
          <a:stretch>
            <a:fillRect/>
          </a:stretch>
        </p:blipFill>
        <p:spPr>
          <a:xfrm>
            <a:off x="5867400" y="1066800"/>
            <a:ext cx="2761801" cy="2604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03E1E45-970B-5D42-BB85-F656D7636AA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altLang="zh-HK" smtClean="0"/>
              <a:t>Nord Anglia International School Shanghai Pudong</a:t>
            </a:r>
            <a:endParaRPr lang="en-US" dirty="0"/>
          </a:p>
        </p:txBody>
      </p:sp>
      <p:pic>
        <p:nvPicPr>
          <p:cNvPr id="10" name="Picture 9" descr="IMG_01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7400" y="3810000"/>
            <a:ext cx="2761801" cy="2292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267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Source Sans Pro" charset="0"/>
              </a:rPr>
              <a:t>Children entering Pre-Nursery are not developmentally ready to hold a pencil and write.</a:t>
            </a:r>
          </a:p>
          <a:p>
            <a:r>
              <a:rPr lang="en-GB" dirty="0" smtClean="0">
                <a:latin typeface="Source Sans Pro" charset="0"/>
              </a:rPr>
              <a:t>The physical ability to write requires great dexterity and muscle control, which in turn takes practise. </a:t>
            </a:r>
          </a:p>
          <a:p>
            <a:r>
              <a:rPr lang="en-GB" dirty="0" smtClean="0">
                <a:latin typeface="Source Sans Pro" charset="0"/>
              </a:rPr>
              <a:t>As children embark on their journey to becoming mark makers and writers they need to strengthen and develop their </a:t>
            </a:r>
            <a:r>
              <a:rPr lang="en-GB" dirty="0">
                <a:latin typeface="Source Sans Pro" charset="0"/>
              </a:rPr>
              <a:t>gross </a:t>
            </a:r>
            <a:r>
              <a:rPr lang="en-GB" dirty="0" smtClean="0">
                <a:latin typeface="Source Sans Pro" charset="0"/>
              </a:rPr>
              <a:t>and fine motor dexterity, hand-eye co-ordination, proprioception, balance, low load control, grip and most importantly, their self-esteem!</a:t>
            </a:r>
          </a:p>
          <a:p>
            <a:pPr>
              <a:buNone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Source Sans Pro" charset="0"/>
              </a:rPr>
              <a:t>Why is Fine Motor Control important in Early Years? </a:t>
            </a:r>
            <a:endParaRPr lang="en-GB" dirty="0">
              <a:latin typeface="Source Sans Pro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>
                <a:latin typeface="Source Sans Pro" charset="0"/>
              </a:rPr>
              <a:t>Getting ready to write</a:t>
            </a:r>
            <a:endParaRPr lang="en-GB" dirty="0">
              <a:latin typeface="Source Sans Pro" charset="0"/>
            </a:endParaRPr>
          </a:p>
        </p:txBody>
      </p:sp>
      <p:pic>
        <p:nvPicPr>
          <p:cNvPr id="8" name="Picture Placeholder 7" descr="IMG_9266.JPG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/>
          <a:srcRect l="17596" r="17596"/>
          <a:stretch>
            <a:fillRect/>
          </a:stretch>
        </p:blipFill>
        <p:spPr>
          <a:xfrm flipH="1" flipV="1">
            <a:off x="5181599" y="1460500"/>
            <a:ext cx="3697133" cy="4261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03E1E45-970B-5D42-BB85-F656D7636AA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altLang="zh-HK" smtClean="0"/>
              <a:t>Nord Anglia International School Shanghai Pudong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96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9601" y="1836191"/>
            <a:ext cx="8058599" cy="1516609"/>
          </a:xfrm>
        </p:spPr>
        <p:txBody>
          <a:bodyPr>
            <a:normAutofit fontScale="32500" lnSpcReduction="20000"/>
          </a:bodyPr>
          <a:lstStyle/>
          <a:p>
            <a:r>
              <a:rPr lang="en-GB" sz="4900" dirty="0" smtClean="0">
                <a:latin typeface="Source Sans Pro" charset="0"/>
              </a:rPr>
              <a:t>We need to first assess the children to find out what stage they are at. </a:t>
            </a:r>
          </a:p>
          <a:p>
            <a:r>
              <a:rPr lang="en-GB" sz="4900" dirty="0" smtClean="0">
                <a:latin typeface="Source Sans Pro" charset="0"/>
              </a:rPr>
              <a:t>The ‘grip progress’ chart is used to support our assessments and to track children’s progress. </a:t>
            </a:r>
          </a:p>
          <a:p>
            <a:r>
              <a:rPr lang="en-GB" sz="4900" dirty="0" smtClean="0">
                <a:latin typeface="Source Sans Pro" charset="0"/>
              </a:rPr>
              <a:t>Each grip stage is linked to a pivot stage. Children operating at grip stage 1 are  still operating at the shoulder and are therefore not ready to hold a pencil for writing. </a:t>
            </a:r>
          </a:p>
          <a:p>
            <a:pPr>
              <a:buNone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Source Sans Pro" charset="0"/>
              </a:rPr>
              <a:t>How do we know what each child needs?</a:t>
            </a:r>
            <a:endParaRPr lang="en-GB" dirty="0">
              <a:latin typeface="Source Sans Pro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>
                <a:latin typeface="Source Sans Pro" charset="0"/>
              </a:rPr>
              <a:t>Assessing grip development </a:t>
            </a:r>
            <a:endParaRPr lang="en-GB" dirty="0">
              <a:latin typeface="Source Sans Pro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03E1E45-970B-5D42-BB85-F656D7636AA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altLang="zh-HK" smtClean="0"/>
              <a:t>Nord Anglia International School Shanghai Pudong</a:t>
            </a:r>
            <a:endParaRPr lang="en-US" dirty="0"/>
          </a:p>
        </p:txBody>
      </p:sp>
      <p:graphicFrame>
        <p:nvGraphicFramePr>
          <p:cNvPr id="8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1776322"/>
              </p:ext>
            </p:extLst>
          </p:nvPr>
        </p:nvGraphicFramePr>
        <p:xfrm>
          <a:off x="838200" y="3512043"/>
          <a:ext cx="7207700" cy="3230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3850"/>
                <a:gridCol w="3603850"/>
              </a:tblGrid>
              <a:tr h="1035716">
                <a:tc>
                  <a:txBody>
                    <a:bodyPr/>
                    <a:lstStyle/>
                    <a:p>
                      <a:pPr algn="ctr"/>
                      <a:r>
                        <a:rPr lang="en-GB" sz="2000" b="1" u="sng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Grip 1</a:t>
                      </a:r>
                    </a:p>
                    <a:p>
                      <a:pPr algn="ctr"/>
                      <a:endParaRPr lang="en-GB" sz="2000" b="1" u="sng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en-GB" sz="2000" b="1" u="sng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en-GB" sz="2000" b="1" u="sng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u="sng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Grip 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31134">
                <a:tc>
                  <a:txBody>
                    <a:bodyPr/>
                    <a:lstStyle/>
                    <a:p>
                      <a:pPr algn="ctr"/>
                      <a:r>
                        <a:rPr lang="en-GB" sz="2000" b="1" u="sng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Grip 3</a:t>
                      </a:r>
                    </a:p>
                    <a:p>
                      <a:pPr algn="ctr"/>
                      <a:endParaRPr lang="en-GB" sz="2000" b="1" u="sng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en-GB" sz="2000" b="1" u="sng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en-GB" sz="2000" b="1" u="sng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en-GB" sz="2000" b="1" u="sng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en-GB" sz="2000" b="1" u="sng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u="sng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Grip 4</a:t>
                      </a:r>
                    </a:p>
                    <a:p>
                      <a:pPr algn="ctr"/>
                      <a:endParaRPr lang="en-GB" sz="2000" b="1" u="sng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34"/>
          <a:stretch/>
        </p:blipFill>
        <p:spPr>
          <a:xfrm>
            <a:off x="2084234" y="3886200"/>
            <a:ext cx="990600" cy="971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8" r="40884"/>
          <a:stretch/>
        </p:blipFill>
        <p:spPr>
          <a:xfrm>
            <a:off x="5715001" y="4044180"/>
            <a:ext cx="838200" cy="8433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46"/>
          <a:stretch/>
        </p:blipFill>
        <p:spPr>
          <a:xfrm>
            <a:off x="2263468" y="5279883"/>
            <a:ext cx="811366" cy="9831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33"/>
          <a:stretch/>
        </p:blipFill>
        <p:spPr>
          <a:xfrm>
            <a:off x="5715001" y="5282562"/>
            <a:ext cx="990600" cy="98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7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Source Sans Pro" charset="0"/>
              </a:rPr>
              <a:t>Squiggle Whilst You Wiggle was developed by </a:t>
            </a:r>
            <a:r>
              <a:rPr lang="en-GB" dirty="0" err="1" smtClean="0">
                <a:latin typeface="Source Sans Pro" charset="0"/>
              </a:rPr>
              <a:t>Shonette</a:t>
            </a:r>
            <a:r>
              <a:rPr lang="en-GB" dirty="0" smtClean="0">
                <a:latin typeface="Source Sans Pro" charset="0"/>
              </a:rPr>
              <a:t> </a:t>
            </a:r>
            <a:r>
              <a:rPr lang="en-GB" dirty="0" err="1" smtClean="0">
                <a:latin typeface="Source Sans Pro" charset="0"/>
              </a:rPr>
              <a:t>Bason</a:t>
            </a:r>
            <a:r>
              <a:rPr lang="en-GB" dirty="0" smtClean="0">
                <a:latin typeface="Source Sans Pro" charset="0"/>
              </a:rPr>
              <a:t>-Wood</a:t>
            </a:r>
            <a:r>
              <a:rPr lang="en-GB" dirty="0" smtClean="0">
                <a:latin typeface="Source Sans Pro" charset="0"/>
              </a:rPr>
              <a:t>. </a:t>
            </a:r>
            <a:endParaRPr lang="en-GB" dirty="0" smtClean="0">
              <a:latin typeface="Source Sans Pro" charset="0"/>
            </a:endParaRPr>
          </a:p>
          <a:p>
            <a:r>
              <a:rPr lang="en-GB" dirty="0" smtClean="0">
                <a:latin typeface="Source Sans Pro" panose="020B0604020202020204" charset="0"/>
                <a:cs typeface="Sakkal Majalla" panose="02000000000000000000" pitchFamily="2" charset="-78"/>
              </a:rPr>
              <a:t>It is a series of Neuro-</a:t>
            </a:r>
            <a:r>
              <a:rPr lang="en-US" dirty="0" smtClean="0">
                <a:latin typeface="Source Sans Pro" panose="020B0604020202020204" charset="0"/>
                <a:cs typeface="Sakkal Majalla" panose="02000000000000000000" pitchFamily="2" charset="-78"/>
              </a:rPr>
              <a:t>developmental exercises which assist children in developing their gross and fine motor movements.</a:t>
            </a:r>
          </a:p>
          <a:p>
            <a:r>
              <a:rPr lang="en-US" dirty="0" smtClean="0">
                <a:latin typeface="Source Sans Pro" panose="020B0604020202020204" charset="0"/>
                <a:cs typeface="Sakkal Majalla" panose="02000000000000000000" pitchFamily="2" charset="-78"/>
              </a:rPr>
              <a:t>Children make big movements, such as up and down, side to side, circles and arches to music using </a:t>
            </a:r>
            <a:r>
              <a:rPr lang="en-US" dirty="0" err="1" smtClean="0">
                <a:latin typeface="Source Sans Pro" panose="020B0604020202020204" charset="0"/>
                <a:cs typeface="Sakkal Majalla" panose="02000000000000000000" pitchFamily="2" charset="-78"/>
              </a:rPr>
              <a:t>pom</a:t>
            </a:r>
            <a:r>
              <a:rPr lang="en-US" dirty="0" smtClean="0">
                <a:latin typeface="Source Sans Pro" panose="020B0604020202020204" charset="0"/>
                <a:cs typeface="Sakkal Majalla" panose="02000000000000000000" pitchFamily="2" charset="-78"/>
              </a:rPr>
              <a:t> </a:t>
            </a:r>
            <a:r>
              <a:rPr lang="en-US" dirty="0" err="1" smtClean="0">
                <a:latin typeface="Source Sans Pro" panose="020B0604020202020204" charset="0"/>
                <a:cs typeface="Sakkal Majalla" panose="02000000000000000000" pitchFamily="2" charset="-78"/>
              </a:rPr>
              <a:t>poms</a:t>
            </a:r>
            <a:r>
              <a:rPr lang="en-US" dirty="0" smtClean="0">
                <a:latin typeface="Source Sans Pro" panose="020B0604020202020204" charset="0"/>
                <a:cs typeface="Sakkal Majalla" panose="02000000000000000000" pitchFamily="2" charset="-78"/>
              </a:rPr>
              <a:t> or other props. </a:t>
            </a:r>
          </a:p>
          <a:p>
            <a:r>
              <a:rPr lang="en-US" dirty="0" smtClean="0">
                <a:latin typeface="Source Sans Pro" panose="020B0604020202020204" charset="0"/>
                <a:cs typeface="Sakkal Majalla" panose="02000000000000000000" pitchFamily="2" charset="-78"/>
              </a:rPr>
              <a:t>The movements are then transferred into marks which support children in number and letter formation. </a:t>
            </a:r>
            <a:endParaRPr lang="en-GB" dirty="0" smtClean="0">
              <a:latin typeface="Source Sans Pro" panose="020B0604020202020204" charset="0"/>
              <a:cs typeface="Sakkal Majalla" panose="02000000000000000000" pitchFamily="2" charset="-78"/>
            </a:endParaRPr>
          </a:p>
          <a:p>
            <a:endParaRPr lang="en-US" dirty="0">
              <a:latin typeface="Source Sans Pro" charset="0"/>
            </a:endParaRPr>
          </a:p>
          <a:p>
            <a:endParaRPr lang="en-GB" dirty="0">
              <a:latin typeface="Source Sans Pro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Source Sans Pro" charset="0"/>
              </a:rPr>
              <a:t>What do we do in school to support children? </a:t>
            </a:r>
            <a:endParaRPr lang="en-GB" dirty="0">
              <a:latin typeface="Source Sans Pro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>
                <a:latin typeface="Source Sans Pro" charset="0"/>
              </a:rPr>
              <a:t>Squiggle Whilst You Wiggle </a:t>
            </a:r>
            <a:endParaRPr lang="en-GB" dirty="0">
              <a:latin typeface="Source Sans Pro" charset="0"/>
            </a:endParaRPr>
          </a:p>
        </p:txBody>
      </p:sp>
      <p:pic>
        <p:nvPicPr>
          <p:cNvPr id="8" name="Picture Placeholder 7" descr="IMG_0063.JPG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/>
          <a:srcRect l="17596" r="17596"/>
          <a:stretch>
            <a:fillRect/>
          </a:stretch>
        </p:blipFill>
        <p:spPr>
          <a:xfrm>
            <a:off x="7063490" y="4038600"/>
            <a:ext cx="1864610" cy="2149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03E1E45-970B-5D42-BB85-F656D7636AA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altLang="zh-HK" smtClean="0"/>
              <a:t>Nord Anglia International School Shanghai Pudong</a:t>
            </a:r>
            <a:endParaRPr lang="en-US" dirty="0"/>
          </a:p>
        </p:txBody>
      </p:sp>
      <p:pic>
        <p:nvPicPr>
          <p:cNvPr id="11" name="Picture 10" descr="IMG_9257.JPG"/>
          <p:cNvPicPr>
            <a:picLocks noChangeAspect="1"/>
          </p:cNvPicPr>
          <p:nvPr/>
        </p:nvPicPr>
        <p:blipFill>
          <a:blip r:embed="rId3" cstate="print"/>
          <a:srcRect l="12018" b="12140"/>
          <a:stretch>
            <a:fillRect/>
          </a:stretch>
        </p:blipFill>
        <p:spPr>
          <a:xfrm flipV="1">
            <a:off x="6553200" y="1066800"/>
            <a:ext cx="2374900" cy="1771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IMG_00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7800" y="2743200"/>
            <a:ext cx="2346457" cy="175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245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Source Sans Pro" charset="0"/>
              </a:rPr>
              <a:t>Squiggle Whilst You Wiggle</a:t>
            </a:r>
            <a:endParaRPr lang="en-GB" dirty="0">
              <a:latin typeface="Source Sans Pro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03E1E45-970B-5D42-BB85-F656D7636AA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altLang="zh-HK" smtClean="0"/>
              <a:t>Nord Anglia International School Shanghai Pudong</a:t>
            </a:r>
            <a:endParaRPr lang="en-US" dirty="0"/>
          </a:p>
        </p:txBody>
      </p:sp>
      <p:pic>
        <p:nvPicPr>
          <p:cNvPr id="9" name="Squiggle Whilst You Wigg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19200"/>
            <a:ext cx="9144000" cy="491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4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latin typeface="Source Sans Pro" charset="0"/>
              </a:rPr>
              <a:t>Dough Disco was </a:t>
            </a:r>
            <a:r>
              <a:rPr lang="en-GB" dirty="0" smtClean="0">
                <a:latin typeface="Source Sans Pro" charset="0"/>
              </a:rPr>
              <a:t>also developed </a:t>
            </a:r>
            <a:r>
              <a:rPr lang="en-GB" dirty="0" smtClean="0">
                <a:latin typeface="Source Sans Pro" charset="0"/>
              </a:rPr>
              <a:t>by </a:t>
            </a:r>
            <a:r>
              <a:rPr lang="en-GB" dirty="0" err="1" smtClean="0">
                <a:latin typeface="Source Sans Pro" charset="0"/>
              </a:rPr>
              <a:t>Shonette</a:t>
            </a:r>
            <a:r>
              <a:rPr lang="en-GB" dirty="0" smtClean="0">
                <a:latin typeface="Source Sans Pro" charset="0"/>
              </a:rPr>
              <a:t> </a:t>
            </a:r>
            <a:r>
              <a:rPr lang="en-GB" dirty="0" err="1" smtClean="0">
                <a:latin typeface="Source Sans Pro" charset="0"/>
              </a:rPr>
              <a:t>Bason</a:t>
            </a:r>
            <a:r>
              <a:rPr lang="en-GB" dirty="0" smtClean="0">
                <a:latin typeface="Source Sans Pro" charset="0"/>
              </a:rPr>
              <a:t>-Wood.</a:t>
            </a:r>
            <a:endParaRPr lang="en-GB" dirty="0" smtClean="0">
              <a:latin typeface="Source Sans Pro" charset="0"/>
            </a:endParaRPr>
          </a:p>
          <a:p>
            <a:r>
              <a:rPr lang="en-GB" dirty="0" smtClean="0">
                <a:latin typeface="Source Sans Pro" charset="0"/>
              </a:rPr>
              <a:t> It is designed to exercise the fingers, strengthening the muscles and developing fine motor control. </a:t>
            </a:r>
          </a:p>
          <a:p>
            <a:r>
              <a:rPr lang="en-US" dirty="0" smtClean="0">
                <a:latin typeface="Source Sans Pro" charset="0"/>
              </a:rPr>
              <a:t>Children follow the adult to manipulate their dough using a series of actions such as squeezing, poking, rolling and slapping. </a:t>
            </a:r>
          </a:p>
          <a:p>
            <a:r>
              <a:rPr lang="en-US" dirty="0" smtClean="0">
                <a:latin typeface="Source Sans Pro" charset="0"/>
              </a:rPr>
              <a:t>It is active, fun and done to fast music! </a:t>
            </a:r>
            <a:endParaRPr lang="en-GB" dirty="0">
              <a:latin typeface="Source Sans Pro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Source Sans Pro" charset="0"/>
              </a:rPr>
              <a:t>What do we do in school to support children? </a:t>
            </a:r>
            <a:endParaRPr lang="en-GB" dirty="0">
              <a:latin typeface="Source Sans Pro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>
                <a:latin typeface="Source Sans Pro" charset="0"/>
              </a:rPr>
              <a:t>Dough Disco</a:t>
            </a:r>
            <a:endParaRPr lang="en-GB" dirty="0">
              <a:latin typeface="Source Sans Pro" charset="0"/>
            </a:endParaRPr>
          </a:p>
        </p:txBody>
      </p:sp>
      <p:pic>
        <p:nvPicPr>
          <p:cNvPr id="8" name="Picture Placeholder 7" descr="IMG_9211.JPG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/>
          <a:srcRect l="17596" r="17596"/>
          <a:stretch>
            <a:fillRect/>
          </a:stretch>
        </p:blipFill>
        <p:spPr>
          <a:xfrm flipV="1">
            <a:off x="5105400" y="1330392"/>
            <a:ext cx="3810000" cy="439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03E1E45-970B-5D42-BB85-F656D7636AA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altLang="zh-HK" smtClean="0"/>
              <a:t>Nord Anglia International School Shanghai Pudong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30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Source Sans Pro" charset="0"/>
              </a:rPr>
              <a:t>Dough Disco</a:t>
            </a:r>
            <a:endParaRPr lang="en-GB" dirty="0">
              <a:latin typeface="Source Sans Pro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03E1E45-970B-5D42-BB85-F656D7636AA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altLang="zh-HK" smtClean="0"/>
              <a:t>Nord Anglia International School Shanghai Pudong</a:t>
            </a:r>
            <a:endParaRPr lang="en-US" dirty="0"/>
          </a:p>
        </p:txBody>
      </p:sp>
      <p:pic>
        <p:nvPicPr>
          <p:cNvPr id="2" name="Dough Disc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19200"/>
            <a:ext cx="9144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5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30CDD8"/>
      </a:dk2>
      <a:lt2>
        <a:srgbClr val="D7D2CB"/>
      </a:lt2>
      <a:accent1>
        <a:srgbClr val="30CDD8"/>
      </a:accent1>
      <a:accent2>
        <a:srgbClr val="003057"/>
      </a:accent2>
      <a:accent3>
        <a:srgbClr val="FFCB00"/>
      </a:accent3>
      <a:accent4>
        <a:srgbClr val="FF6A2D"/>
      </a:accent4>
      <a:accent5>
        <a:srgbClr val="702082"/>
      </a:accent5>
      <a:accent6>
        <a:srgbClr val="E0004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600" dirty="0" err="1" smtClean="0">
            <a:latin typeface="Arial"/>
            <a:cs typeface="Aria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8745</TotalTime>
  <Words>858</Words>
  <Application>Microsoft Office PowerPoint</Application>
  <PresentationFormat>On-screen Show (4:3)</PresentationFormat>
  <Paragraphs>101</Paragraphs>
  <Slides>16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Source Sans Pro Semibold</vt:lpstr>
      <vt:lpstr>Wingdings</vt:lpstr>
      <vt:lpstr>Source Sans Pro</vt:lpstr>
      <vt:lpstr>Comic Sans MS</vt:lpstr>
      <vt:lpstr>Calibri</vt:lpstr>
      <vt:lpstr>新細明體</vt:lpstr>
      <vt:lpstr>Sakkal Majalla</vt:lpstr>
      <vt:lpstr>Office Theme</vt:lpstr>
      <vt:lpstr>Nord Anglia International School Shanghai, Pudong Early Years Workshop on The Importance of Developing Fine Motor Skills by Kelly Downs and Tamara Keenan </vt:lpstr>
      <vt:lpstr>Our Aim </vt:lpstr>
      <vt:lpstr>What is Fine Motor Control?  </vt:lpstr>
      <vt:lpstr>Why is Fine Motor Control important in Early Years? </vt:lpstr>
      <vt:lpstr>How do we know what each child needs?</vt:lpstr>
      <vt:lpstr>What do we do in school to support children? </vt:lpstr>
      <vt:lpstr>Squiggle Whilst You Wiggle</vt:lpstr>
      <vt:lpstr>What do we do in school to support children? </vt:lpstr>
      <vt:lpstr>Dough Disco</vt:lpstr>
      <vt:lpstr>What do we do in school to support children? </vt:lpstr>
      <vt:lpstr>Dough Gym</vt:lpstr>
      <vt:lpstr>What do we do in school to support children? </vt:lpstr>
      <vt:lpstr>Funky Fingers</vt:lpstr>
      <vt:lpstr>How can parents help at home? </vt:lpstr>
      <vt:lpstr>Nord Anglia International School Shanghai, Pudong</vt:lpstr>
      <vt:lpstr>Thank you.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SC30</dc:creator>
  <cp:lastModifiedBy>Kelly-Ann Downs</cp:lastModifiedBy>
  <cp:revision>228</cp:revision>
  <cp:lastPrinted>2015-04-30T02:41:17Z</cp:lastPrinted>
  <dcterms:created xsi:type="dcterms:W3CDTF">2015-05-06T07:51:25Z</dcterms:created>
  <dcterms:modified xsi:type="dcterms:W3CDTF">2017-02-15T00:16:03Z</dcterms:modified>
</cp:coreProperties>
</file>