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6" r:id="rId2"/>
    <p:sldId id="258" r:id="rId3"/>
    <p:sldId id="259" r:id="rId4"/>
    <p:sldId id="260" r:id="rId5"/>
    <p:sldId id="261" r:id="rId6"/>
    <p:sldId id="278" r:id="rId7"/>
    <p:sldId id="263" r:id="rId8"/>
    <p:sldId id="264" r:id="rId9"/>
    <p:sldId id="284" r:id="rId10"/>
    <p:sldId id="270" r:id="rId11"/>
    <p:sldId id="268" r:id="rId12"/>
    <p:sldId id="279" r:id="rId13"/>
    <p:sldId id="280" r:id="rId14"/>
    <p:sldId id="281" r:id="rId15"/>
    <p:sldId id="271" r:id="rId16"/>
    <p:sldId id="282" r:id="rId17"/>
    <p:sldId id="283" r:id="rId18"/>
    <p:sldId id="275" r:id="rId19"/>
    <p:sldId id="286"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7194" autoAdjust="0"/>
  </p:normalViewPr>
  <p:slideViewPr>
    <p:cSldViewPr snapToGrid="0" snapToObjects="1">
      <p:cViewPr varScale="1">
        <p:scale>
          <a:sx n="32" d="100"/>
          <a:sy n="32" d="100"/>
        </p:scale>
        <p:origin x="7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F83B1-C41B-41F0-A801-C40CEA0952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83CAE78-E165-413D-9712-ED5CD667ACDB}">
      <dgm:prSet phldrT="[Text]" custT="1"/>
      <dgm:spPr>
        <a:solidFill>
          <a:schemeClr val="accent4">
            <a:lumMod val="50000"/>
          </a:schemeClr>
        </a:solidFill>
        <a:ln>
          <a:solidFill>
            <a:schemeClr val="accent4">
              <a:lumMod val="50000"/>
            </a:schemeClr>
          </a:solidFill>
        </a:ln>
      </dgm:spPr>
      <dgm:t>
        <a:bodyPr/>
        <a:lstStyle/>
        <a:p>
          <a:r>
            <a:rPr lang="en-GB" sz="1600" b="1" dirty="0" smtClean="0"/>
            <a:t>Excursions &amp; Transport</a:t>
          </a:r>
          <a:endParaRPr lang="en-GB" sz="1600" b="1" dirty="0"/>
        </a:p>
      </dgm:t>
    </dgm:pt>
    <dgm:pt modelId="{47841691-918F-40CD-9EED-E0B6D7EE8F11}" type="parTrans" cxnId="{78E3A603-4DB5-4A33-BA11-A5CD9BBCFC31}">
      <dgm:prSet/>
      <dgm:spPr/>
      <dgm:t>
        <a:bodyPr/>
        <a:lstStyle/>
        <a:p>
          <a:endParaRPr lang="en-GB"/>
        </a:p>
      </dgm:t>
    </dgm:pt>
    <dgm:pt modelId="{8D24C353-68A0-4C4C-835B-EDD176278B8F}" type="sibTrans" cxnId="{78E3A603-4DB5-4A33-BA11-A5CD9BBCFC31}">
      <dgm:prSet/>
      <dgm:spPr/>
      <dgm:t>
        <a:bodyPr/>
        <a:lstStyle/>
        <a:p>
          <a:endParaRPr lang="en-GB"/>
        </a:p>
      </dgm:t>
    </dgm:pt>
    <dgm:pt modelId="{DAB9703E-6DFE-4496-80C9-9EDF1C5ED2EC}">
      <dgm:prSet phldrT="[Text]" custT="1"/>
      <dgm:spPr>
        <a:solidFill>
          <a:schemeClr val="accent4">
            <a:lumMod val="50000"/>
          </a:schemeClr>
        </a:solidFill>
        <a:ln>
          <a:solidFill>
            <a:schemeClr val="accent4">
              <a:lumMod val="50000"/>
            </a:schemeClr>
          </a:solidFill>
        </a:ln>
      </dgm:spPr>
      <dgm:t>
        <a:bodyPr/>
        <a:lstStyle/>
        <a:p>
          <a:r>
            <a:rPr lang="en-GB" sz="1600" b="1" dirty="0" smtClean="0"/>
            <a:t>Insurance, accommodation, food  &amp; Support</a:t>
          </a:r>
          <a:endParaRPr lang="en-GB" sz="1600" b="1" dirty="0"/>
        </a:p>
      </dgm:t>
    </dgm:pt>
    <dgm:pt modelId="{F5299495-5406-47DF-88A9-849FF6F0A07A}" type="parTrans" cxnId="{6CABA612-9F46-4AC4-8C48-E272B1F85A34}">
      <dgm:prSet/>
      <dgm:spPr/>
      <dgm:t>
        <a:bodyPr/>
        <a:lstStyle/>
        <a:p>
          <a:endParaRPr lang="en-GB"/>
        </a:p>
      </dgm:t>
    </dgm:pt>
    <dgm:pt modelId="{00005213-EF11-472D-B72E-7694A076C556}" type="sibTrans" cxnId="{6CABA612-9F46-4AC4-8C48-E272B1F85A34}">
      <dgm:prSet/>
      <dgm:spPr/>
      <dgm:t>
        <a:bodyPr/>
        <a:lstStyle/>
        <a:p>
          <a:endParaRPr lang="en-GB"/>
        </a:p>
      </dgm:t>
    </dgm:pt>
    <dgm:pt modelId="{31F4C0DA-7ED6-4F15-8214-DA517D266736}">
      <dgm:prSet phldrT="[Text]" custT="1"/>
      <dgm:spPr>
        <a:noFill/>
        <a:ln>
          <a:solidFill>
            <a:schemeClr val="tx1">
              <a:lumMod val="50000"/>
              <a:lumOff val="50000"/>
              <a:alpha val="90000"/>
            </a:schemeClr>
          </a:solidFill>
        </a:ln>
      </dgm:spPr>
      <dgm:t>
        <a:bodyPr/>
        <a:lstStyle/>
        <a:p>
          <a:r>
            <a:rPr lang="en-US" sz="1400" b="0" dirty="0" smtClean="0">
              <a:solidFill>
                <a:schemeClr val="tx1">
                  <a:lumMod val="50000"/>
                  <a:lumOff val="50000"/>
                </a:schemeClr>
              </a:solidFill>
            </a:rPr>
            <a:t>Return Indirect flights from Dubai to Paris, </a:t>
          </a:r>
          <a:endParaRPr lang="en-GB" sz="1400" b="0" dirty="0">
            <a:solidFill>
              <a:schemeClr val="tx1">
                <a:lumMod val="50000"/>
                <a:lumOff val="50000"/>
              </a:schemeClr>
            </a:solidFill>
          </a:endParaRPr>
        </a:p>
      </dgm:t>
    </dgm:pt>
    <dgm:pt modelId="{48786EFA-8204-4C31-8044-682CBD4F5AE0}" type="parTrans" cxnId="{E78BCB24-249F-4797-8F31-8360FBA091C2}">
      <dgm:prSet/>
      <dgm:spPr/>
      <dgm:t>
        <a:bodyPr/>
        <a:lstStyle/>
        <a:p>
          <a:endParaRPr lang="en-GB"/>
        </a:p>
      </dgm:t>
    </dgm:pt>
    <dgm:pt modelId="{C256FEEF-6494-42F9-B179-2327C6E79893}" type="sibTrans" cxnId="{E78BCB24-249F-4797-8F31-8360FBA091C2}">
      <dgm:prSet/>
      <dgm:spPr/>
      <dgm:t>
        <a:bodyPr/>
        <a:lstStyle/>
        <a:p>
          <a:endParaRPr lang="en-GB"/>
        </a:p>
      </dgm:t>
    </dgm:pt>
    <dgm:pt modelId="{005B20D9-F9F9-40F4-983B-9B32ABB2C890}">
      <dgm:prSet custT="1"/>
      <dgm:spPr/>
      <dgm:t>
        <a:bodyPr/>
        <a:lstStyle/>
        <a:p>
          <a:r>
            <a:rPr lang="en-GB" sz="1400" dirty="0" smtClean="0">
              <a:solidFill>
                <a:schemeClr val="tx1">
                  <a:lumMod val="50000"/>
                  <a:lumOff val="50000"/>
                </a:schemeClr>
              </a:solidFill>
            </a:rPr>
            <a:t>Tour co-ordinator throughout your tour planning to book, support and complete your final itinerary to include any tickets and vouchers </a:t>
          </a:r>
          <a:endParaRPr lang="en-GB" sz="1400" dirty="0">
            <a:solidFill>
              <a:schemeClr val="tx1">
                <a:lumMod val="50000"/>
                <a:lumOff val="50000"/>
              </a:schemeClr>
            </a:solidFill>
          </a:endParaRPr>
        </a:p>
      </dgm:t>
    </dgm:pt>
    <dgm:pt modelId="{B5EA9196-6D5B-4006-92FC-DEEF9E7FF93B}" type="parTrans" cxnId="{4044AEFD-3A0A-4244-B6A4-19849D930E00}">
      <dgm:prSet/>
      <dgm:spPr/>
      <dgm:t>
        <a:bodyPr/>
        <a:lstStyle/>
        <a:p>
          <a:endParaRPr lang="en-GB"/>
        </a:p>
      </dgm:t>
    </dgm:pt>
    <dgm:pt modelId="{2C1BEAE8-82B5-4CF7-A451-E5AA13839076}" type="sibTrans" cxnId="{4044AEFD-3A0A-4244-B6A4-19849D930E00}">
      <dgm:prSet/>
      <dgm:spPr/>
      <dgm:t>
        <a:bodyPr/>
        <a:lstStyle/>
        <a:p>
          <a:endParaRPr lang="en-GB"/>
        </a:p>
      </dgm:t>
    </dgm:pt>
    <dgm:pt modelId="{8E2992CA-9A22-4475-A994-D05892387E51}">
      <dgm:prSet custT="1"/>
      <dgm:spPr/>
      <dgm:t>
        <a:bodyPr/>
        <a:lstStyle/>
        <a:p>
          <a:r>
            <a:rPr lang="en-GB" sz="1400" dirty="0" smtClean="0">
              <a:solidFill>
                <a:schemeClr val="tx1">
                  <a:lumMod val="50000"/>
                  <a:lumOff val="50000"/>
                </a:schemeClr>
              </a:solidFill>
            </a:rPr>
            <a:t>24 hour emergency support on tour</a:t>
          </a:r>
          <a:endParaRPr lang="en-GB" sz="1400" dirty="0">
            <a:solidFill>
              <a:schemeClr val="tx1">
                <a:lumMod val="50000"/>
                <a:lumOff val="50000"/>
              </a:schemeClr>
            </a:solidFill>
          </a:endParaRPr>
        </a:p>
      </dgm:t>
    </dgm:pt>
    <dgm:pt modelId="{C556B50F-E84C-4E0D-9867-8C15159B9D66}" type="parTrans" cxnId="{81097F85-1F09-4CAD-871B-A528C533142F}">
      <dgm:prSet/>
      <dgm:spPr/>
      <dgm:t>
        <a:bodyPr/>
        <a:lstStyle/>
        <a:p>
          <a:endParaRPr lang="en-GB"/>
        </a:p>
      </dgm:t>
    </dgm:pt>
    <dgm:pt modelId="{5C7817CB-A63A-4F1F-BFD3-C1F04EB6B8CC}" type="sibTrans" cxnId="{81097F85-1F09-4CAD-871B-A528C533142F}">
      <dgm:prSet/>
      <dgm:spPr/>
      <dgm:t>
        <a:bodyPr/>
        <a:lstStyle/>
        <a:p>
          <a:endParaRPr lang="en-GB"/>
        </a:p>
      </dgm:t>
    </dgm:pt>
    <dgm:pt modelId="{ED932F88-E526-4FC2-B7A2-0EAA6915B5DF}">
      <dgm:prSet custT="1"/>
      <dgm:spPr/>
      <dgm:t>
        <a:bodyPr/>
        <a:lstStyle/>
        <a:p>
          <a:r>
            <a:rPr lang="en-GB" sz="1400" dirty="0" smtClean="0">
              <a:solidFill>
                <a:schemeClr val="tx1">
                  <a:lumMod val="50000"/>
                  <a:lumOff val="50000"/>
                </a:schemeClr>
              </a:solidFill>
            </a:rPr>
            <a:t>Local office support located in Dubai</a:t>
          </a:r>
          <a:endParaRPr lang="en-GB" sz="1400" dirty="0">
            <a:solidFill>
              <a:schemeClr val="tx1">
                <a:lumMod val="50000"/>
                <a:lumOff val="50000"/>
              </a:schemeClr>
            </a:solidFill>
          </a:endParaRPr>
        </a:p>
      </dgm:t>
    </dgm:pt>
    <dgm:pt modelId="{B1F280BE-7FA0-4DEA-AE63-603294F525D2}" type="parTrans" cxnId="{5681F2F6-1703-4A07-8544-491738BFB217}">
      <dgm:prSet/>
      <dgm:spPr/>
      <dgm:t>
        <a:bodyPr/>
        <a:lstStyle/>
        <a:p>
          <a:endParaRPr lang="en-GB"/>
        </a:p>
      </dgm:t>
    </dgm:pt>
    <dgm:pt modelId="{EE935D28-7A0A-4B87-A36D-AB9241A0F747}" type="sibTrans" cxnId="{5681F2F6-1703-4A07-8544-491738BFB217}">
      <dgm:prSet/>
      <dgm:spPr/>
      <dgm:t>
        <a:bodyPr/>
        <a:lstStyle/>
        <a:p>
          <a:endParaRPr lang="en-GB"/>
        </a:p>
      </dgm:t>
    </dgm:pt>
    <dgm:pt modelId="{01E0D152-DD95-4E81-80C9-A450F4E26867}">
      <dgm:prSet custT="1"/>
      <dgm:spPr/>
      <dgm:t>
        <a:bodyPr/>
        <a:lstStyle/>
        <a:p>
          <a:r>
            <a:rPr lang="en-GB" sz="1400" dirty="0" smtClean="0">
              <a:solidFill>
                <a:schemeClr val="tx1">
                  <a:lumMod val="50000"/>
                  <a:lumOff val="50000"/>
                </a:schemeClr>
              </a:solidFill>
            </a:rPr>
            <a:t> 2 nights in Peace Village (or similar) in Ypres and 4 nights in 3* hotel accommodation in Paris</a:t>
          </a:r>
          <a:endParaRPr lang="en-GB" sz="1400" dirty="0">
            <a:solidFill>
              <a:schemeClr val="tx1">
                <a:lumMod val="50000"/>
                <a:lumOff val="50000"/>
              </a:schemeClr>
            </a:solidFill>
          </a:endParaRPr>
        </a:p>
      </dgm:t>
    </dgm:pt>
    <dgm:pt modelId="{894629BA-65AE-4C76-B8EE-FD8D1AF5C972}" type="parTrans" cxnId="{F2D8CD69-B5EF-45CD-86DC-26B14AE1BA57}">
      <dgm:prSet/>
      <dgm:spPr/>
      <dgm:t>
        <a:bodyPr/>
        <a:lstStyle/>
        <a:p>
          <a:endParaRPr lang="en-GB"/>
        </a:p>
      </dgm:t>
    </dgm:pt>
    <dgm:pt modelId="{9314B302-960A-48A0-A6BC-2CFDFFF603CB}" type="sibTrans" cxnId="{F2D8CD69-B5EF-45CD-86DC-26B14AE1BA57}">
      <dgm:prSet/>
      <dgm:spPr/>
      <dgm:t>
        <a:bodyPr/>
        <a:lstStyle/>
        <a:p>
          <a:endParaRPr lang="en-GB"/>
        </a:p>
      </dgm:t>
    </dgm:pt>
    <dgm:pt modelId="{111E90CD-48D7-43DE-BB63-DDA01F6A0918}">
      <dgm:prSet custT="1"/>
      <dgm:spPr/>
      <dgm:t>
        <a:bodyPr/>
        <a:lstStyle/>
        <a:p>
          <a:r>
            <a:rPr lang="en-GB" sz="1400" dirty="0" smtClean="0">
              <a:solidFill>
                <a:schemeClr val="tx1">
                  <a:lumMod val="50000"/>
                  <a:lumOff val="50000"/>
                </a:schemeClr>
              </a:solidFill>
            </a:rPr>
            <a:t>Full Board (breakfast, packed lunch and dinner)</a:t>
          </a:r>
          <a:endParaRPr lang="en-GB" sz="1400" dirty="0">
            <a:solidFill>
              <a:schemeClr val="tx1">
                <a:lumMod val="50000"/>
                <a:lumOff val="50000"/>
              </a:schemeClr>
            </a:solidFill>
          </a:endParaRPr>
        </a:p>
      </dgm:t>
    </dgm:pt>
    <dgm:pt modelId="{DE957253-5B5A-4D8A-95A3-DB902C49543B}" type="parTrans" cxnId="{93A2DB08-E9E9-4110-9D29-EC7A4F614828}">
      <dgm:prSet/>
      <dgm:spPr/>
      <dgm:t>
        <a:bodyPr/>
        <a:lstStyle/>
        <a:p>
          <a:endParaRPr lang="en-GB"/>
        </a:p>
      </dgm:t>
    </dgm:pt>
    <dgm:pt modelId="{83E2ABB6-8709-4444-946C-06DC2F09F056}" type="sibTrans" cxnId="{93A2DB08-E9E9-4110-9D29-EC7A4F614828}">
      <dgm:prSet/>
      <dgm:spPr/>
      <dgm:t>
        <a:bodyPr/>
        <a:lstStyle/>
        <a:p>
          <a:endParaRPr lang="en-GB"/>
        </a:p>
      </dgm:t>
    </dgm:pt>
    <dgm:pt modelId="{BAAEF92B-940C-44CA-8CFF-150CBD5EA7E2}">
      <dgm:prSet custT="1"/>
      <dgm:spPr/>
      <dgm:t>
        <a:bodyPr/>
        <a:lstStyle/>
        <a:p>
          <a:r>
            <a:rPr lang="en-GB" sz="1400" b="0" dirty="0" smtClean="0">
              <a:solidFill>
                <a:schemeClr val="tx1">
                  <a:lumMod val="50000"/>
                  <a:lumOff val="50000"/>
                </a:schemeClr>
              </a:solidFill>
            </a:rPr>
            <a:t>Excursions and entrances mentioned in the itinerary</a:t>
          </a:r>
          <a:endParaRPr lang="en-GB" sz="1400" b="0" dirty="0">
            <a:solidFill>
              <a:srgbClr val="FF0000"/>
            </a:solidFill>
          </a:endParaRPr>
        </a:p>
      </dgm:t>
    </dgm:pt>
    <dgm:pt modelId="{2A9FE1E3-BE63-40DD-92D9-E1C5BABDB6B5}" type="parTrans" cxnId="{A8FC2359-8405-4DBE-8449-F29F0EC31EC3}">
      <dgm:prSet/>
      <dgm:spPr/>
      <dgm:t>
        <a:bodyPr/>
        <a:lstStyle/>
        <a:p>
          <a:endParaRPr lang="en-GB"/>
        </a:p>
      </dgm:t>
    </dgm:pt>
    <dgm:pt modelId="{3CB984AB-F91E-4DAD-BC35-72FF7334A879}" type="sibTrans" cxnId="{A8FC2359-8405-4DBE-8449-F29F0EC31EC3}">
      <dgm:prSet/>
      <dgm:spPr/>
      <dgm:t>
        <a:bodyPr/>
        <a:lstStyle/>
        <a:p>
          <a:endParaRPr lang="en-GB"/>
        </a:p>
      </dgm:t>
    </dgm:pt>
    <dgm:pt modelId="{8FEC635B-AD14-4C6F-8B5A-9B2EEBD83082}">
      <dgm:prSet custT="1"/>
      <dgm:spPr/>
      <dgm:t>
        <a:bodyPr/>
        <a:lstStyle/>
        <a:p>
          <a:r>
            <a:rPr lang="en-GB" sz="1400" dirty="0" smtClean="0">
              <a:solidFill>
                <a:schemeClr val="tx1">
                  <a:lumMod val="50000"/>
                  <a:lumOff val="50000"/>
                </a:schemeClr>
              </a:solidFill>
            </a:rPr>
            <a:t>Return coach transfer to Disneyland Paris</a:t>
          </a:r>
          <a:endParaRPr lang="en-GB" sz="1400" dirty="0">
            <a:solidFill>
              <a:schemeClr val="tx1">
                <a:lumMod val="50000"/>
                <a:lumOff val="50000"/>
              </a:schemeClr>
            </a:solidFill>
          </a:endParaRPr>
        </a:p>
      </dgm:t>
    </dgm:pt>
    <dgm:pt modelId="{2B929DEE-B821-45B3-B329-19F1EA30E1FA}" type="parTrans" cxnId="{6F0D19B6-B7BC-4234-A298-86E25CD5EDAE}">
      <dgm:prSet/>
      <dgm:spPr/>
      <dgm:t>
        <a:bodyPr/>
        <a:lstStyle/>
        <a:p>
          <a:endParaRPr lang="en-GB"/>
        </a:p>
      </dgm:t>
    </dgm:pt>
    <dgm:pt modelId="{C00F9F89-8C8C-4463-8394-658AC055D94F}" type="sibTrans" cxnId="{6F0D19B6-B7BC-4234-A298-86E25CD5EDAE}">
      <dgm:prSet/>
      <dgm:spPr/>
      <dgm:t>
        <a:bodyPr/>
        <a:lstStyle/>
        <a:p>
          <a:endParaRPr lang="en-GB"/>
        </a:p>
      </dgm:t>
    </dgm:pt>
    <dgm:pt modelId="{40D35932-A651-4326-8933-2736C95455F2}">
      <dgm:prSet custT="1"/>
      <dgm:spPr/>
      <dgm:t>
        <a:bodyPr/>
        <a:lstStyle/>
        <a:p>
          <a:r>
            <a:rPr lang="en-GB" sz="1400" dirty="0" smtClean="0">
              <a:solidFill>
                <a:schemeClr val="tx1">
                  <a:lumMod val="50000"/>
                  <a:lumOff val="50000"/>
                </a:schemeClr>
              </a:solidFill>
            </a:rPr>
            <a:t>Students based on multi-bedded room and Adults based in twin and single room.</a:t>
          </a:r>
          <a:endParaRPr lang="en-GB" sz="1400" dirty="0">
            <a:solidFill>
              <a:schemeClr val="tx1">
                <a:lumMod val="50000"/>
                <a:lumOff val="50000"/>
              </a:schemeClr>
            </a:solidFill>
          </a:endParaRPr>
        </a:p>
      </dgm:t>
    </dgm:pt>
    <dgm:pt modelId="{4F1BCA3F-7258-4ACB-82E4-74C0E48765B9}" type="parTrans" cxnId="{CF22C24E-70CE-43F1-80A9-24A61713D0E7}">
      <dgm:prSet/>
      <dgm:spPr/>
      <dgm:t>
        <a:bodyPr/>
        <a:lstStyle/>
        <a:p>
          <a:endParaRPr lang="en-GB"/>
        </a:p>
      </dgm:t>
    </dgm:pt>
    <dgm:pt modelId="{AEAC924E-4BFC-463A-83EE-2EC94C456A5F}" type="sibTrans" cxnId="{CF22C24E-70CE-43F1-80A9-24A61713D0E7}">
      <dgm:prSet/>
      <dgm:spPr/>
      <dgm:t>
        <a:bodyPr/>
        <a:lstStyle/>
        <a:p>
          <a:endParaRPr lang="en-GB"/>
        </a:p>
      </dgm:t>
    </dgm:pt>
    <dgm:pt modelId="{A4D2B126-30B2-471C-A344-76198D56D960}">
      <dgm:prSet custT="1"/>
      <dgm:spPr/>
      <dgm:t>
        <a:bodyPr/>
        <a:lstStyle/>
        <a:p>
          <a:r>
            <a:rPr lang="en-GB" sz="1400" b="0" dirty="0" smtClean="0">
              <a:solidFill>
                <a:schemeClr val="tx1">
                  <a:lumMod val="50000"/>
                  <a:lumOff val="50000"/>
                </a:schemeClr>
              </a:solidFill>
            </a:rPr>
            <a:t>Coach throughout from Day 2-4</a:t>
          </a:r>
          <a:endParaRPr lang="en-GB" sz="1400" b="0" dirty="0">
            <a:solidFill>
              <a:srgbClr val="FF0000"/>
            </a:solidFill>
          </a:endParaRPr>
        </a:p>
      </dgm:t>
    </dgm:pt>
    <dgm:pt modelId="{3C8294D5-0C21-4CAD-AF9E-82CDE92BA3C3}" type="parTrans" cxnId="{D168615C-1A69-4BC6-8D6F-A1FB8B77AB41}">
      <dgm:prSet/>
      <dgm:spPr/>
      <dgm:t>
        <a:bodyPr/>
        <a:lstStyle/>
        <a:p>
          <a:endParaRPr lang="en-GB"/>
        </a:p>
      </dgm:t>
    </dgm:pt>
    <dgm:pt modelId="{F40A5AC0-7D32-4AB2-B3CC-357A69710BC0}" type="sibTrans" cxnId="{D168615C-1A69-4BC6-8D6F-A1FB8B77AB41}">
      <dgm:prSet/>
      <dgm:spPr/>
      <dgm:t>
        <a:bodyPr/>
        <a:lstStyle/>
        <a:p>
          <a:endParaRPr lang="en-GB"/>
        </a:p>
      </dgm:t>
    </dgm:pt>
    <dgm:pt modelId="{AF915C36-422E-47ED-B72B-A2BF36E6411F}">
      <dgm:prSet custT="1"/>
      <dgm:spPr/>
      <dgm:t>
        <a:bodyPr/>
        <a:lstStyle/>
        <a:p>
          <a:r>
            <a:rPr lang="en-GB" sz="1400" b="0" dirty="0" smtClean="0">
              <a:solidFill>
                <a:schemeClr val="tx1">
                  <a:lumMod val="50000"/>
                  <a:lumOff val="50000"/>
                </a:schemeClr>
              </a:solidFill>
            </a:rPr>
            <a:t>2 Day Paris metro pass Zone 1-3 </a:t>
          </a:r>
          <a:endParaRPr lang="en-GB" sz="1400" b="0" dirty="0">
            <a:solidFill>
              <a:srgbClr val="FF0000"/>
            </a:solidFill>
          </a:endParaRPr>
        </a:p>
      </dgm:t>
    </dgm:pt>
    <dgm:pt modelId="{6E4CE431-2086-4D1A-A889-5F1291BCC4F8}" type="parTrans" cxnId="{4128CDFD-91FF-4DCF-BE4F-D3F154FB1D8C}">
      <dgm:prSet/>
      <dgm:spPr/>
      <dgm:t>
        <a:bodyPr/>
        <a:lstStyle/>
        <a:p>
          <a:endParaRPr lang="en-GB"/>
        </a:p>
      </dgm:t>
    </dgm:pt>
    <dgm:pt modelId="{2A74E6CC-06C9-44B1-A0B9-125BB21C0034}" type="sibTrans" cxnId="{4128CDFD-91FF-4DCF-BE4F-D3F154FB1D8C}">
      <dgm:prSet/>
      <dgm:spPr/>
      <dgm:t>
        <a:bodyPr/>
        <a:lstStyle/>
        <a:p>
          <a:endParaRPr lang="en-GB"/>
        </a:p>
      </dgm:t>
    </dgm:pt>
    <dgm:pt modelId="{3A3BC03B-7348-4BD8-A811-2108E3386EF7}">
      <dgm:prSet phldrT="[Text]" custT="1"/>
      <dgm:spPr>
        <a:noFill/>
        <a:ln>
          <a:solidFill>
            <a:schemeClr val="tx1">
              <a:lumMod val="50000"/>
              <a:lumOff val="50000"/>
              <a:alpha val="90000"/>
            </a:schemeClr>
          </a:solidFill>
        </a:ln>
      </dgm:spPr>
      <dgm:t>
        <a:bodyPr/>
        <a:lstStyle/>
        <a:p>
          <a:r>
            <a:rPr lang="en-GB" sz="1400" dirty="0" smtClean="0">
              <a:solidFill>
                <a:schemeClr val="tx1">
                  <a:lumMod val="50000"/>
                  <a:lumOff val="50000"/>
                </a:schemeClr>
              </a:solidFill>
            </a:rPr>
            <a:t>Fully comprehensive insurance included with no medical excess (you will not have to pay for any excess on medical claims)</a:t>
          </a:r>
          <a:endParaRPr lang="en-GB" sz="1400" dirty="0">
            <a:solidFill>
              <a:schemeClr val="tx1">
                <a:lumMod val="50000"/>
                <a:lumOff val="50000"/>
              </a:schemeClr>
            </a:solidFill>
          </a:endParaRPr>
        </a:p>
      </dgm:t>
    </dgm:pt>
    <dgm:pt modelId="{76CD5CD5-DDFC-43DD-B4AF-7E9EA996B50B}" type="parTrans" cxnId="{AFDCF362-C0ED-486C-8518-C5B03512CA9E}">
      <dgm:prSet/>
      <dgm:spPr/>
      <dgm:t>
        <a:bodyPr/>
        <a:lstStyle/>
        <a:p>
          <a:endParaRPr lang="en-GB"/>
        </a:p>
      </dgm:t>
    </dgm:pt>
    <dgm:pt modelId="{1617E0B8-9F89-475B-9FA3-EAEF93CCE9EE}" type="sibTrans" cxnId="{AFDCF362-C0ED-486C-8518-C5B03512CA9E}">
      <dgm:prSet/>
      <dgm:spPr/>
      <dgm:t>
        <a:bodyPr/>
        <a:lstStyle/>
        <a:p>
          <a:endParaRPr lang="en-GB"/>
        </a:p>
      </dgm:t>
    </dgm:pt>
    <dgm:pt modelId="{6C2743C7-159E-4401-93A8-248F8BAEFBF2}">
      <dgm:prSet phldrT="[Text]" custT="1"/>
      <dgm:spPr>
        <a:noFill/>
        <a:ln>
          <a:solidFill>
            <a:schemeClr val="tx1">
              <a:lumMod val="50000"/>
              <a:lumOff val="50000"/>
              <a:alpha val="90000"/>
            </a:schemeClr>
          </a:solidFill>
        </a:ln>
      </dgm:spPr>
      <dgm:t>
        <a:bodyPr/>
        <a:lstStyle/>
        <a:p>
          <a:r>
            <a:rPr lang="en-US" sz="1400" b="0" dirty="0" smtClean="0">
              <a:solidFill>
                <a:schemeClr val="tx1">
                  <a:lumMod val="50000"/>
                  <a:lumOff val="50000"/>
                </a:schemeClr>
              </a:solidFill>
            </a:rPr>
            <a:t>Return airport transfers in France</a:t>
          </a:r>
          <a:endParaRPr lang="en-GB" sz="1400" b="0" dirty="0">
            <a:solidFill>
              <a:schemeClr val="tx1">
                <a:lumMod val="50000"/>
                <a:lumOff val="50000"/>
              </a:schemeClr>
            </a:solidFill>
          </a:endParaRPr>
        </a:p>
      </dgm:t>
    </dgm:pt>
    <dgm:pt modelId="{87A64046-F1B5-42F8-9E1D-9F7C10DB038C}" type="parTrans" cxnId="{1C0228FB-8EBF-45BC-AF6F-DC2E22098DE7}">
      <dgm:prSet/>
      <dgm:spPr/>
    </dgm:pt>
    <dgm:pt modelId="{0E0CC38A-3587-4407-ACE1-FF2279EADDC0}" type="sibTrans" cxnId="{1C0228FB-8EBF-45BC-AF6F-DC2E22098DE7}">
      <dgm:prSet/>
      <dgm:spPr/>
    </dgm:pt>
    <dgm:pt modelId="{5CEB9716-EB07-42E4-9D20-553D3F419D6A}" type="pres">
      <dgm:prSet presAssocID="{F1BF83B1-C41B-41F0-A801-C40CEA0952E8}" presName="Name0" presStyleCnt="0">
        <dgm:presLayoutVars>
          <dgm:dir/>
          <dgm:animLvl val="lvl"/>
          <dgm:resizeHandles val="exact"/>
        </dgm:presLayoutVars>
      </dgm:prSet>
      <dgm:spPr/>
      <dgm:t>
        <a:bodyPr/>
        <a:lstStyle/>
        <a:p>
          <a:endParaRPr lang="en-GB"/>
        </a:p>
      </dgm:t>
    </dgm:pt>
    <dgm:pt modelId="{8812C4B5-A839-4F12-94FC-A59591953BA2}" type="pres">
      <dgm:prSet presAssocID="{E83CAE78-E165-413D-9712-ED5CD667ACDB}" presName="linNode" presStyleCnt="0"/>
      <dgm:spPr/>
    </dgm:pt>
    <dgm:pt modelId="{BA0683D7-316C-4082-A142-E93BD0B561B4}" type="pres">
      <dgm:prSet presAssocID="{E83CAE78-E165-413D-9712-ED5CD667ACDB}" presName="parentText" presStyleLbl="node1" presStyleIdx="0" presStyleCnt="2" custScaleX="61143" custScaleY="51679">
        <dgm:presLayoutVars>
          <dgm:chMax val="1"/>
          <dgm:bulletEnabled val="1"/>
        </dgm:presLayoutVars>
      </dgm:prSet>
      <dgm:spPr/>
      <dgm:t>
        <a:bodyPr/>
        <a:lstStyle/>
        <a:p>
          <a:endParaRPr lang="en-GB"/>
        </a:p>
      </dgm:t>
    </dgm:pt>
    <dgm:pt modelId="{B9B69C8A-D0DF-4922-9BF1-F16A7C4EA314}" type="pres">
      <dgm:prSet presAssocID="{E83CAE78-E165-413D-9712-ED5CD667ACDB}" presName="descendantText" presStyleLbl="alignAccFollowNode1" presStyleIdx="0" presStyleCnt="2" custScaleX="131338" custScaleY="54677" custLinFactNeighborX="-2321">
        <dgm:presLayoutVars>
          <dgm:bulletEnabled val="1"/>
        </dgm:presLayoutVars>
      </dgm:prSet>
      <dgm:spPr/>
      <dgm:t>
        <a:bodyPr/>
        <a:lstStyle/>
        <a:p>
          <a:endParaRPr lang="en-GB"/>
        </a:p>
      </dgm:t>
    </dgm:pt>
    <dgm:pt modelId="{2BEB0505-12CF-4129-B519-6645D2B84A00}" type="pres">
      <dgm:prSet presAssocID="{8D24C353-68A0-4C4C-835B-EDD176278B8F}" presName="sp" presStyleCnt="0"/>
      <dgm:spPr/>
    </dgm:pt>
    <dgm:pt modelId="{1076B54D-CBA3-498F-8AFF-E24EDFC87610}" type="pres">
      <dgm:prSet presAssocID="{DAB9703E-6DFE-4496-80C9-9EDF1C5ED2EC}" presName="linNode" presStyleCnt="0"/>
      <dgm:spPr/>
    </dgm:pt>
    <dgm:pt modelId="{FAFF373B-6980-43BF-8C7E-E6627A0B1063}" type="pres">
      <dgm:prSet presAssocID="{DAB9703E-6DFE-4496-80C9-9EDF1C5ED2EC}" presName="parentText" presStyleLbl="node1" presStyleIdx="1" presStyleCnt="2" custScaleX="61113">
        <dgm:presLayoutVars>
          <dgm:chMax val="1"/>
          <dgm:bulletEnabled val="1"/>
        </dgm:presLayoutVars>
      </dgm:prSet>
      <dgm:spPr/>
      <dgm:t>
        <a:bodyPr/>
        <a:lstStyle/>
        <a:p>
          <a:endParaRPr lang="en-GB"/>
        </a:p>
      </dgm:t>
    </dgm:pt>
    <dgm:pt modelId="{A730207B-D6A6-44CA-BDDF-433D6CA92179}" type="pres">
      <dgm:prSet presAssocID="{DAB9703E-6DFE-4496-80C9-9EDF1C5ED2EC}" presName="descendantText" presStyleLbl="alignAccFollowNode1" presStyleIdx="1" presStyleCnt="2" custScaleX="131338" custScaleY="119356" custLinFactNeighborX="-2321">
        <dgm:presLayoutVars>
          <dgm:bulletEnabled val="1"/>
        </dgm:presLayoutVars>
      </dgm:prSet>
      <dgm:spPr/>
      <dgm:t>
        <a:bodyPr/>
        <a:lstStyle/>
        <a:p>
          <a:endParaRPr lang="en-GB"/>
        </a:p>
      </dgm:t>
    </dgm:pt>
  </dgm:ptLst>
  <dgm:cxnLst>
    <dgm:cxn modelId="{42111778-8844-4BB6-A06D-3B848E52CD24}" type="presOf" srcId="{F1BF83B1-C41B-41F0-A801-C40CEA0952E8}" destId="{5CEB9716-EB07-42E4-9D20-553D3F419D6A}" srcOrd="0" destOrd="0" presId="urn:microsoft.com/office/officeart/2005/8/layout/vList5"/>
    <dgm:cxn modelId="{81097F85-1F09-4CAD-871B-A528C533142F}" srcId="{DAB9703E-6DFE-4496-80C9-9EDF1C5ED2EC}" destId="{8E2992CA-9A22-4475-A994-D05892387E51}" srcOrd="2" destOrd="0" parTransId="{C556B50F-E84C-4E0D-9867-8C15159B9D66}" sibTransId="{5C7817CB-A63A-4F1F-BFD3-C1F04EB6B8CC}"/>
    <dgm:cxn modelId="{93723002-A465-4AF1-8B52-2B5572610485}" type="presOf" srcId="{005B20D9-F9F9-40F4-983B-9B32ABB2C890}" destId="{A730207B-D6A6-44CA-BDDF-433D6CA92179}" srcOrd="0" destOrd="1" presId="urn:microsoft.com/office/officeart/2005/8/layout/vList5"/>
    <dgm:cxn modelId="{F99E6009-C2D7-4FD9-B2C7-980ADF495064}" type="presOf" srcId="{AF915C36-422E-47ED-B72B-A2BF36E6411F}" destId="{B9B69C8A-D0DF-4922-9BF1-F16A7C4EA314}" srcOrd="0" destOrd="4" presId="urn:microsoft.com/office/officeart/2005/8/layout/vList5"/>
    <dgm:cxn modelId="{78E3A603-4DB5-4A33-BA11-A5CD9BBCFC31}" srcId="{F1BF83B1-C41B-41F0-A801-C40CEA0952E8}" destId="{E83CAE78-E165-413D-9712-ED5CD667ACDB}" srcOrd="0" destOrd="0" parTransId="{47841691-918F-40CD-9EED-E0B6D7EE8F11}" sibTransId="{8D24C353-68A0-4C4C-835B-EDD176278B8F}"/>
    <dgm:cxn modelId="{A385F91E-FD90-4BBD-A979-7AB70D8765ED}" type="presOf" srcId="{111E90CD-48D7-43DE-BB63-DDA01F6A0918}" destId="{A730207B-D6A6-44CA-BDDF-433D6CA92179}" srcOrd="0" destOrd="6" presId="urn:microsoft.com/office/officeart/2005/8/layout/vList5"/>
    <dgm:cxn modelId="{9F74DA2F-8120-43A6-BC77-EEBB135DA428}" type="presOf" srcId="{E83CAE78-E165-413D-9712-ED5CD667ACDB}" destId="{BA0683D7-316C-4082-A142-E93BD0B561B4}" srcOrd="0" destOrd="0" presId="urn:microsoft.com/office/officeart/2005/8/layout/vList5"/>
    <dgm:cxn modelId="{4044AEFD-3A0A-4244-B6A4-19849D930E00}" srcId="{DAB9703E-6DFE-4496-80C9-9EDF1C5ED2EC}" destId="{005B20D9-F9F9-40F4-983B-9B32ABB2C890}" srcOrd="1" destOrd="0" parTransId="{B5EA9196-6D5B-4006-92FC-DEEF9E7FF93B}" sibTransId="{2C1BEAE8-82B5-4CF7-A451-E5AA13839076}"/>
    <dgm:cxn modelId="{56E3F975-F293-42FF-A04D-9EF21C5F9C4A}" type="presOf" srcId="{3A3BC03B-7348-4BD8-A811-2108E3386EF7}" destId="{A730207B-D6A6-44CA-BDDF-433D6CA92179}" srcOrd="0" destOrd="0" presId="urn:microsoft.com/office/officeart/2005/8/layout/vList5"/>
    <dgm:cxn modelId="{DB662A40-8B2E-4F7B-B93A-07F1F038469B}" type="presOf" srcId="{ED932F88-E526-4FC2-B7A2-0EAA6915B5DF}" destId="{A730207B-D6A6-44CA-BDDF-433D6CA92179}" srcOrd="0" destOrd="3" presId="urn:microsoft.com/office/officeart/2005/8/layout/vList5"/>
    <dgm:cxn modelId="{E78BCB24-249F-4797-8F31-8360FBA091C2}" srcId="{E83CAE78-E165-413D-9712-ED5CD667ACDB}" destId="{31F4C0DA-7ED6-4F15-8214-DA517D266736}" srcOrd="0" destOrd="0" parTransId="{48786EFA-8204-4C31-8044-682CBD4F5AE0}" sibTransId="{C256FEEF-6494-42F9-B179-2327C6E79893}"/>
    <dgm:cxn modelId="{C7C4CA70-C79C-4E30-85DF-63959780A87B}" type="presOf" srcId="{8FEC635B-AD14-4C6F-8B5A-9B2EEBD83082}" destId="{B9B69C8A-D0DF-4922-9BF1-F16A7C4EA314}" srcOrd="0" destOrd="5" presId="urn:microsoft.com/office/officeart/2005/8/layout/vList5"/>
    <dgm:cxn modelId="{D168615C-1A69-4BC6-8D6F-A1FB8B77AB41}" srcId="{E83CAE78-E165-413D-9712-ED5CD667ACDB}" destId="{A4D2B126-30B2-471C-A344-76198D56D960}" srcOrd="3" destOrd="0" parTransId="{3C8294D5-0C21-4CAD-AF9E-82CDE92BA3C3}" sibTransId="{F40A5AC0-7D32-4AB2-B3CC-357A69710BC0}"/>
    <dgm:cxn modelId="{CF22C24E-70CE-43F1-80A9-24A61713D0E7}" srcId="{DAB9703E-6DFE-4496-80C9-9EDF1C5ED2EC}" destId="{40D35932-A651-4326-8933-2736C95455F2}" srcOrd="5" destOrd="0" parTransId="{4F1BCA3F-7258-4ACB-82E4-74C0E48765B9}" sibTransId="{AEAC924E-4BFC-463A-83EE-2EC94C456A5F}"/>
    <dgm:cxn modelId="{5681F2F6-1703-4A07-8544-491738BFB217}" srcId="{DAB9703E-6DFE-4496-80C9-9EDF1C5ED2EC}" destId="{ED932F88-E526-4FC2-B7A2-0EAA6915B5DF}" srcOrd="3" destOrd="0" parTransId="{B1F280BE-7FA0-4DEA-AE63-603294F525D2}" sibTransId="{EE935D28-7A0A-4B87-A36D-AB9241A0F747}"/>
    <dgm:cxn modelId="{BC870C3E-85D8-4996-B700-AE628A156486}" type="presOf" srcId="{6C2743C7-159E-4401-93A8-248F8BAEFBF2}" destId="{B9B69C8A-D0DF-4922-9BF1-F16A7C4EA314}" srcOrd="0" destOrd="1" presId="urn:microsoft.com/office/officeart/2005/8/layout/vList5"/>
    <dgm:cxn modelId="{6CABA612-9F46-4AC4-8C48-E272B1F85A34}" srcId="{F1BF83B1-C41B-41F0-A801-C40CEA0952E8}" destId="{DAB9703E-6DFE-4496-80C9-9EDF1C5ED2EC}" srcOrd="1" destOrd="0" parTransId="{F5299495-5406-47DF-88A9-849FF6F0A07A}" sibTransId="{00005213-EF11-472D-B72E-7694A076C556}"/>
    <dgm:cxn modelId="{5AE62ED8-3A3D-4A42-8DCE-A1837A30B7A0}" type="presOf" srcId="{A4D2B126-30B2-471C-A344-76198D56D960}" destId="{B9B69C8A-D0DF-4922-9BF1-F16A7C4EA314}" srcOrd="0" destOrd="3" presId="urn:microsoft.com/office/officeart/2005/8/layout/vList5"/>
    <dgm:cxn modelId="{6CF4AB53-08C5-43D7-B8F0-3771164D8E45}" type="presOf" srcId="{01E0D152-DD95-4E81-80C9-A450F4E26867}" destId="{A730207B-D6A6-44CA-BDDF-433D6CA92179}" srcOrd="0" destOrd="4" presId="urn:microsoft.com/office/officeart/2005/8/layout/vList5"/>
    <dgm:cxn modelId="{A8FC2359-8405-4DBE-8449-F29F0EC31EC3}" srcId="{E83CAE78-E165-413D-9712-ED5CD667ACDB}" destId="{BAAEF92B-940C-44CA-8CFF-150CBD5EA7E2}" srcOrd="2" destOrd="0" parTransId="{2A9FE1E3-BE63-40DD-92D9-E1C5BABDB6B5}" sibTransId="{3CB984AB-F91E-4DAD-BC35-72FF7334A879}"/>
    <dgm:cxn modelId="{6F0D19B6-B7BC-4234-A298-86E25CD5EDAE}" srcId="{E83CAE78-E165-413D-9712-ED5CD667ACDB}" destId="{8FEC635B-AD14-4C6F-8B5A-9B2EEBD83082}" srcOrd="5" destOrd="0" parTransId="{2B929DEE-B821-45B3-B329-19F1EA30E1FA}" sibTransId="{C00F9F89-8C8C-4463-8394-658AC055D94F}"/>
    <dgm:cxn modelId="{0F38489C-F841-44E6-B2D9-306835C7C45C}" type="presOf" srcId="{8E2992CA-9A22-4475-A994-D05892387E51}" destId="{A730207B-D6A6-44CA-BDDF-433D6CA92179}" srcOrd="0" destOrd="2" presId="urn:microsoft.com/office/officeart/2005/8/layout/vList5"/>
    <dgm:cxn modelId="{93A2DB08-E9E9-4110-9D29-EC7A4F614828}" srcId="{DAB9703E-6DFE-4496-80C9-9EDF1C5ED2EC}" destId="{111E90CD-48D7-43DE-BB63-DDA01F6A0918}" srcOrd="6" destOrd="0" parTransId="{DE957253-5B5A-4D8A-95A3-DB902C49543B}" sibTransId="{83E2ABB6-8709-4444-946C-06DC2F09F056}"/>
    <dgm:cxn modelId="{2E291C78-AE5C-46ED-951D-7553B8EAB9DA}" type="presOf" srcId="{DAB9703E-6DFE-4496-80C9-9EDF1C5ED2EC}" destId="{FAFF373B-6980-43BF-8C7E-E6627A0B1063}" srcOrd="0" destOrd="0" presId="urn:microsoft.com/office/officeart/2005/8/layout/vList5"/>
    <dgm:cxn modelId="{B792BA53-B556-456B-AE17-A325F9AF3FE9}" type="presOf" srcId="{31F4C0DA-7ED6-4F15-8214-DA517D266736}" destId="{B9B69C8A-D0DF-4922-9BF1-F16A7C4EA314}" srcOrd="0" destOrd="0" presId="urn:microsoft.com/office/officeart/2005/8/layout/vList5"/>
    <dgm:cxn modelId="{8C1A4AA7-E671-4D2A-90EA-69C6C7A18EC4}" type="presOf" srcId="{BAAEF92B-940C-44CA-8CFF-150CBD5EA7E2}" destId="{B9B69C8A-D0DF-4922-9BF1-F16A7C4EA314}" srcOrd="0" destOrd="2" presId="urn:microsoft.com/office/officeart/2005/8/layout/vList5"/>
    <dgm:cxn modelId="{AFDCF362-C0ED-486C-8518-C5B03512CA9E}" srcId="{DAB9703E-6DFE-4496-80C9-9EDF1C5ED2EC}" destId="{3A3BC03B-7348-4BD8-A811-2108E3386EF7}" srcOrd="0" destOrd="0" parTransId="{76CD5CD5-DDFC-43DD-B4AF-7E9EA996B50B}" sibTransId="{1617E0B8-9F89-475B-9FA3-EAEF93CCE9EE}"/>
    <dgm:cxn modelId="{8C1C38D7-FEFF-41DF-AD77-70C4024626E8}" type="presOf" srcId="{40D35932-A651-4326-8933-2736C95455F2}" destId="{A730207B-D6A6-44CA-BDDF-433D6CA92179}" srcOrd="0" destOrd="5" presId="urn:microsoft.com/office/officeart/2005/8/layout/vList5"/>
    <dgm:cxn modelId="{1C0228FB-8EBF-45BC-AF6F-DC2E22098DE7}" srcId="{E83CAE78-E165-413D-9712-ED5CD667ACDB}" destId="{6C2743C7-159E-4401-93A8-248F8BAEFBF2}" srcOrd="1" destOrd="0" parTransId="{87A64046-F1B5-42F8-9E1D-9F7C10DB038C}" sibTransId="{0E0CC38A-3587-4407-ACE1-FF2279EADDC0}"/>
    <dgm:cxn modelId="{F2D8CD69-B5EF-45CD-86DC-26B14AE1BA57}" srcId="{DAB9703E-6DFE-4496-80C9-9EDF1C5ED2EC}" destId="{01E0D152-DD95-4E81-80C9-A450F4E26867}" srcOrd="4" destOrd="0" parTransId="{894629BA-65AE-4C76-B8EE-FD8D1AF5C972}" sibTransId="{9314B302-960A-48A0-A6BC-2CFDFFF603CB}"/>
    <dgm:cxn modelId="{4128CDFD-91FF-4DCF-BE4F-D3F154FB1D8C}" srcId="{E83CAE78-E165-413D-9712-ED5CD667ACDB}" destId="{AF915C36-422E-47ED-B72B-A2BF36E6411F}" srcOrd="4" destOrd="0" parTransId="{6E4CE431-2086-4D1A-A889-5F1291BCC4F8}" sibTransId="{2A74E6CC-06C9-44B1-A0B9-125BB21C0034}"/>
    <dgm:cxn modelId="{A1AFE764-1399-4AD6-95D0-ACA16C50EB0B}" type="presParOf" srcId="{5CEB9716-EB07-42E4-9D20-553D3F419D6A}" destId="{8812C4B5-A839-4F12-94FC-A59591953BA2}" srcOrd="0" destOrd="0" presId="urn:microsoft.com/office/officeart/2005/8/layout/vList5"/>
    <dgm:cxn modelId="{B4CD648D-1683-46E5-A6EA-5F7245167883}" type="presParOf" srcId="{8812C4B5-A839-4F12-94FC-A59591953BA2}" destId="{BA0683D7-316C-4082-A142-E93BD0B561B4}" srcOrd="0" destOrd="0" presId="urn:microsoft.com/office/officeart/2005/8/layout/vList5"/>
    <dgm:cxn modelId="{243B6A55-1983-433D-9551-6FD8E43FBFF9}" type="presParOf" srcId="{8812C4B5-A839-4F12-94FC-A59591953BA2}" destId="{B9B69C8A-D0DF-4922-9BF1-F16A7C4EA314}" srcOrd="1" destOrd="0" presId="urn:microsoft.com/office/officeart/2005/8/layout/vList5"/>
    <dgm:cxn modelId="{E990BD42-5D63-40AA-A429-A46DB0B01688}" type="presParOf" srcId="{5CEB9716-EB07-42E4-9D20-553D3F419D6A}" destId="{2BEB0505-12CF-4129-B519-6645D2B84A00}" srcOrd="1" destOrd="0" presId="urn:microsoft.com/office/officeart/2005/8/layout/vList5"/>
    <dgm:cxn modelId="{70826AAC-14DF-4570-AE4D-2A9D971B4809}" type="presParOf" srcId="{5CEB9716-EB07-42E4-9D20-553D3F419D6A}" destId="{1076B54D-CBA3-498F-8AFF-E24EDFC87610}" srcOrd="2" destOrd="0" presId="urn:microsoft.com/office/officeart/2005/8/layout/vList5"/>
    <dgm:cxn modelId="{4E7E3793-D77E-4378-AD99-DF8CB4A4A2FC}" type="presParOf" srcId="{1076B54D-CBA3-498F-8AFF-E24EDFC87610}" destId="{FAFF373B-6980-43BF-8C7E-E6627A0B1063}" srcOrd="0" destOrd="0" presId="urn:microsoft.com/office/officeart/2005/8/layout/vList5"/>
    <dgm:cxn modelId="{F6B08C3E-C6B6-4D28-BF24-CE3BA4361630}" type="presParOf" srcId="{1076B54D-CBA3-498F-8AFF-E24EDFC87610}" destId="{A730207B-D6A6-44CA-BDDF-433D6CA9217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69C8A-D0DF-4922-9BF1-F16A7C4EA314}">
      <dsp:nvSpPr>
        <dsp:cNvPr id="0" name=""/>
        <dsp:cNvSpPr/>
      </dsp:nvSpPr>
      <dsp:spPr>
        <a:xfrm rot="5400000">
          <a:off x="4461055" y="-2615409"/>
          <a:ext cx="1346275" cy="6825568"/>
        </a:xfrm>
        <a:prstGeom prst="round2SameRect">
          <a:avLst/>
        </a:prstGeom>
        <a:noFill/>
        <a:ln w="25400"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smtClean="0">
              <a:solidFill>
                <a:schemeClr val="tx1">
                  <a:lumMod val="50000"/>
                  <a:lumOff val="50000"/>
                </a:schemeClr>
              </a:solidFill>
            </a:rPr>
            <a:t>Return Indirect flights from Dubai to Paris, </a:t>
          </a:r>
          <a:endParaRPr lang="en-GB" sz="1400" b="0" kern="1200" dirty="0">
            <a:solidFill>
              <a:schemeClr val="tx1">
                <a:lumMod val="50000"/>
                <a:lumOff val="50000"/>
              </a:schemeClr>
            </a:solidFill>
          </a:endParaRPr>
        </a:p>
        <a:p>
          <a:pPr marL="114300" lvl="1" indent="-114300" algn="l" defTabSz="622300">
            <a:lnSpc>
              <a:spcPct val="90000"/>
            </a:lnSpc>
            <a:spcBef>
              <a:spcPct val="0"/>
            </a:spcBef>
            <a:spcAft>
              <a:spcPct val="15000"/>
            </a:spcAft>
            <a:buChar char="••"/>
          </a:pPr>
          <a:r>
            <a:rPr lang="en-US" sz="1400" b="0" kern="1200" dirty="0" smtClean="0">
              <a:solidFill>
                <a:schemeClr val="tx1">
                  <a:lumMod val="50000"/>
                  <a:lumOff val="50000"/>
                </a:schemeClr>
              </a:solidFill>
            </a:rPr>
            <a:t>Return airport transfers in France</a:t>
          </a:r>
          <a:endParaRPr lang="en-GB" sz="1400" b="0" kern="1200" dirty="0">
            <a:solidFill>
              <a:schemeClr val="tx1">
                <a:lumMod val="50000"/>
                <a:lumOff val="50000"/>
              </a:schemeClr>
            </a:solidFill>
          </a:endParaRPr>
        </a:p>
        <a:p>
          <a:pPr marL="114300" lvl="1" indent="-114300" algn="l" defTabSz="622300">
            <a:lnSpc>
              <a:spcPct val="90000"/>
            </a:lnSpc>
            <a:spcBef>
              <a:spcPct val="0"/>
            </a:spcBef>
            <a:spcAft>
              <a:spcPct val="15000"/>
            </a:spcAft>
            <a:buChar char="••"/>
          </a:pPr>
          <a:r>
            <a:rPr lang="en-GB" sz="1400" b="0" kern="1200" dirty="0" smtClean="0">
              <a:solidFill>
                <a:schemeClr val="tx1">
                  <a:lumMod val="50000"/>
                  <a:lumOff val="50000"/>
                </a:schemeClr>
              </a:solidFill>
            </a:rPr>
            <a:t>Excursions and entrances mentioned in the itinerary</a:t>
          </a:r>
          <a:endParaRPr lang="en-GB" sz="1400" b="0" kern="1200" dirty="0">
            <a:solidFill>
              <a:srgbClr val="FF0000"/>
            </a:solidFill>
          </a:endParaRPr>
        </a:p>
        <a:p>
          <a:pPr marL="114300" lvl="1" indent="-114300" algn="l" defTabSz="622300">
            <a:lnSpc>
              <a:spcPct val="90000"/>
            </a:lnSpc>
            <a:spcBef>
              <a:spcPct val="0"/>
            </a:spcBef>
            <a:spcAft>
              <a:spcPct val="15000"/>
            </a:spcAft>
            <a:buChar char="••"/>
          </a:pPr>
          <a:r>
            <a:rPr lang="en-GB" sz="1400" b="0" kern="1200" dirty="0" smtClean="0">
              <a:solidFill>
                <a:schemeClr val="tx1">
                  <a:lumMod val="50000"/>
                  <a:lumOff val="50000"/>
                </a:schemeClr>
              </a:solidFill>
            </a:rPr>
            <a:t>Coach throughout from Day 2-4</a:t>
          </a:r>
          <a:endParaRPr lang="en-GB" sz="1400" b="0" kern="1200" dirty="0">
            <a:solidFill>
              <a:srgbClr val="FF0000"/>
            </a:solidFill>
          </a:endParaRPr>
        </a:p>
        <a:p>
          <a:pPr marL="114300" lvl="1" indent="-114300" algn="l" defTabSz="622300">
            <a:lnSpc>
              <a:spcPct val="90000"/>
            </a:lnSpc>
            <a:spcBef>
              <a:spcPct val="0"/>
            </a:spcBef>
            <a:spcAft>
              <a:spcPct val="15000"/>
            </a:spcAft>
            <a:buChar char="••"/>
          </a:pPr>
          <a:r>
            <a:rPr lang="en-GB" sz="1400" b="0" kern="1200" dirty="0" smtClean="0">
              <a:solidFill>
                <a:schemeClr val="tx1">
                  <a:lumMod val="50000"/>
                  <a:lumOff val="50000"/>
                </a:schemeClr>
              </a:solidFill>
            </a:rPr>
            <a:t>2 Day Paris metro pass Zone 1-3 </a:t>
          </a:r>
          <a:endParaRPr lang="en-GB" sz="1400" b="0" kern="1200" dirty="0">
            <a:solidFill>
              <a:srgbClr val="FF0000"/>
            </a:solidFill>
          </a:endParaRPr>
        </a:p>
        <a:p>
          <a:pPr marL="114300" lvl="1" indent="-114300" algn="l" defTabSz="622300">
            <a:lnSpc>
              <a:spcPct val="90000"/>
            </a:lnSpc>
            <a:spcBef>
              <a:spcPct val="0"/>
            </a:spcBef>
            <a:spcAft>
              <a:spcPct val="15000"/>
            </a:spcAft>
            <a:buChar char="••"/>
          </a:pPr>
          <a:r>
            <a:rPr lang="en-GB" sz="1400" kern="1200" dirty="0" smtClean="0">
              <a:solidFill>
                <a:schemeClr val="tx1">
                  <a:lumMod val="50000"/>
                  <a:lumOff val="50000"/>
                </a:schemeClr>
              </a:solidFill>
            </a:rPr>
            <a:t>Return coach transfer to Disneyland Paris</a:t>
          </a:r>
          <a:endParaRPr lang="en-GB" sz="1400" kern="1200" dirty="0">
            <a:solidFill>
              <a:schemeClr val="tx1">
                <a:lumMod val="50000"/>
                <a:lumOff val="50000"/>
              </a:schemeClr>
            </a:solidFill>
          </a:endParaRPr>
        </a:p>
      </dsp:txBody>
      <dsp:txXfrm rot="-5400000">
        <a:off x="1721409" y="189957"/>
        <a:ext cx="6759848" cy="1214835"/>
      </dsp:txXfrm>
    </dsp:sp>
    <dsp:sp modelId="{BA0683D7-316C-4082-A142-E93BD0B561B4}">
      <dsp:nvSpPr>
        <dsp:cNvPr id="0" name=""/>
        <dsp:cNvSpPr/>
      </dsp:nvSpPr>
      <dsp:spPr>
        <a:xfrm>
          <a:off x="1875" y="2088"/>
          <a:ext cx="1787383" cy="1590571"/>
        </a:xfrm>
        <a:prstGeom prst="roundRect">
          <a:avLst/>
        </a:prstGeom>
        <a:solidFill>
          <a:schemeClr val="accent4">
            <a:lumMod val="5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Excursions &amp; Transport</a:t>
          </a:r>
          <a:endParaRPr lang="en-GB" sz="1600" b="1" kern="1200" dirty="0"/>
        </a:p>
      </dsp:txBody>
      <dsp:txXfrm>
        <a:off x="79520" y="79733"/>
        <a:ext cx="1632093" cy="1435281"/>
      </dsp:txXfrm>
    </dsp:sp>
    <dsp:sp modelId="{A730207B-D6A6-44CA-BDDF-433D6CA92179}">
      <dsp:nvSpPr>
        <dsp:cNvPr id="0" name=""/>
        <dsp:cNvSpPr/>
      </dsp:nvSpPr>
      <dsp:spPr>
        <a:xfrm rot="5400000">
          <a:off x="3663904" y="-127338"/>
          <a:ext cx="2938822" cy="6825568"/>
        </a:xfrm>
        <a:prstGeom prst="round2SameRect">
          <a:avLst/>
        </a:prstGeom>
        <a:noFill/>
        <a:ln w="25400"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chemeClr val="tx1">
                  <a:lumMod val="50000"/>
                  <a:lumOff val="50000"/>
                </a:schemeClr>
              </a:solidFill>
            </a:rPr>
            <a:t>Fully comprehensive insurance included with no medical excess (you will not have to pay for any excess on medical claims)</a:t>
          </a:r>
          <a:endParaRPr lang="en-GB" sz="1400" kern="1200" dirty="0">
            <a:solidFill>
              <a:schemeClr val="tx1">
                <a:lumMod val="50000"/>
                <a:lumOff val="50000"/>
              </a:schemeClr>
            </a:solidFill>
          </a:endParaRPr>
        </a:p>
        <a:p>
          <a:pPr marL="114300" lvl="1" indent="-114300" algn="l" defTabSz="622300">
            <a:lnSpc>
              <a:spcPct val="90000"/>
            </a:lnSpc>
            <a:spcBef>
              <a:spcPct val="0"/>
            </a:spcBef>
            <a:spcAft>
              <a:spcPct val="15000"/>
            </a:spcAft>
            <a:buChar char="••"/>
          </a:pPr>
          <a:r>
            <a:rPr lang="en-GB" sz="1400" kern="1200" dirty="0" smtClean="0">
              <a:solidFill>
                <a:schemeClr val="tx1">
                  <a:lumMod val="50000"/>
                  <a:lumOff val="50000"/>
                </a:schemeClr>
              </a:solidFill>
            </a:rPr>
            <a:t>Tour co-ordinator throughout your tour planning to book, support and complete your final itinerary to include any tickets and vouchers </a:t>
          </a:r>
          <a:endParaRPr lang="en-GB" sz="1400" kern="1200" dirty="0">
            <a:solidFill>
              <a:schemeClr val="tx1">
                <a:lumMod val="50000"/>
                <a:lumOff val="50000"/>
              </a:schemeClr>
            </a:solidFill>
          </a:endParaRPr>
        </a:p>
        <a:p>
          <a:pPr marL="114300" lvl="1" indent="-114300" algn="l" defTabSz="622300">
            <a:lnSpc>
              <a:spcPct val="90000"/>
            </a:lnSpc>
            <a:spcBef>
              <a:spcPct val="0"/>
            </a:spcBef>
            <a:spcAft>
              <a:spcPct val="15000"/>
            </a:spcAft>
            <a:buChar char="••"/>
          </a:pPr>
          <a:r>
            <a:rPr lang="en-GB" sz="1400" kern="1200" dirty="0" smtClean="0">
              <a:solidFill>
                <a:schemeClr val="tx1">
                  <a:lumMod val="50000"/>
                  <a:lumOff val="50000"/>
                </a:schemeClr>
              </a:solidFill>
            </a:rPr>
            <a:t>24 hour emergency support on tour</a:t>
          </a:r>
          <a:endParaRPr lang="en-GB" sz="1400" kern="1200" dirty="0">
            <a:solidFill>
              <a:schemeClr val="tx1">
                <a:lumMod val="50000"/>
                <a:lumOff val="50000"/>
              </a:schemeClr>
            </a:solidFill>
          </a:endParaRPr>
        </a:p>
        <a:p>
          <a:pPr marL="114300" lvl="1" indent="-114300" algn="l" defTabSz="622300">
            <a:lnSpc>
              <a:spcPct val="90000"/>
            </a:lnSpc>
            <a:spcBef>
              <a:spcPct val="0"/>
            </a:spcBef>
            <a:spcAft>
              <a:spcPct val="15000"/>
            </a:spcAft>
            <a:buChar char="••"/>
          </a:pPr>
          <a:r>
            <a:rPr lang="en-GB" sz="1400" kern="1200" dirty="0" smtClean="0">
              <a:solidFill>
                <a:schemeClr val="tx1">
                  <a:lumMod val="50000"/>
                  <a:lumOff val="50000"/>
                </a:schemeClr>
              </a:solidFill>
            </a:rPr>
            <a:t>Local office support located in Dubai</a:t>
          </a:r>
          <a:endParaRPr lang="en-GB" sz="1400" kern="1200" dirty="0">
            <a:solidFill>
              <a:schemeClr val="tx1">
                <a:lumMod val="50000"/>
                <a:lumOff val="50000"/>
              </a:schemeClr>
            </a:solidFill>
          </a:endParaRPr>
        </a:p>
        <a:p>
          <a:pPr marL="114300" lvl="1" indent="-114300" algn="l" defTabSz="622300">
            <a:lnSpc>
              <a:spcPct val="90000"/>
            </a:lnSpc>
            <a:spcBef>
              <a:spcPct val="0"/>
            </a:spcBef>
            <a:spcAft>
              <a:spcPct val="15000"/>
            </a:spcAft>
            <a:buChar char="••"/>
          </a:pPr>
          <a:r>
            <a:rPr lang="en-GB" sz="1400" kern="1200" dirty="0" smtClean="0">
              <a:solidFill>
                <a:schemeClr val="tx1">
                  <a:lumMod val="50000"/>
                  <a:lumOff val="50000"/>
                </a:schemeClr>
              </a:solidFill>
            </a:rPr>
            <a:t> 2 nights in Peace Village (or similar) in Ypres and 4 nights in 3* hotel accommodation in Paris</a:t>
          </a:r>
          <a:endParaRPr lang="en-GB" sz="1400" kern="1200" dirty="0">
            <a:solidFill>
              <a:schemeClr val="tx1">
                <a:lumMod val="50000"/>
                <a:lumOff val="50000"/>
              </a:schemeClr>
            </a:solidFill>
          </a:endParaRPr>
        </a:p>
        <a:p>
          <a:pPr marL="114300" lvl="1" indent="-114300" algn="l" defTabSz="622300">
            <a:lnSpc>
              <a:spcPct val="90000"/>
            </a:lnSpc>
            <a:spcBef>
              <a:spcPct val="0"/>
            </a:spcBef>
            <a:spcAft>
              <a:spcPct val="15000"/>
            </a:spcAft>
            <a:buChar char="••"/>
          </a:pPr>
          <a:r>
            <a:rPr lang="en-GB" sz="1400" kern="1200" dirty="0" smtClean="0">
              <a:solidFill>
                <a:schemeClr val="tx1">
                  <a:lumMod val="50000"/>
                  <a:lumOff val="50000"/>
                </a:schemeClr>
              </a:solidFill>
            </a:rPr>
            <a:t>Students based on multi-bedded room and Adults based in twin and single room.</a:t>
          </a:r>
          <a:endParaRPr lang="en-GB" sz="1400" kern="1200" dirty="0">
            <a:solidFill>
              <a:schemeClr val="tx1">
                <a:lumMod val="50000"/>
                <a:lumOff val="50000"/>
              </a:schemeClr>
            </a:solidFill>
          </a:endParaRPr>
        </a:p>
        <a:p>
          <a:pPr marL="114300" lvl="1" indent="-114300" algn="l" defTabSz="622300">
            <a:lnSpc>
              <a:spcPct val="90000"/>
            </a:lnSpc>
            <a:spcBef>
              <a:spcPct val="0"/>
            </a:spcBef>
            <a:spcAft>
              <a:spcPct val="15000"/>
            </a:spcAft>
            <a:buChar char="••"/>
          </a:pPr>
          <a:r>
            <a:rPr lang="en-GB" sz="1400" kern="1200" dirty="0" smtClean="0">
              <a:solidFill>
                <a:schemeClr val="tx1">
                  <a:lumMod val="50000"/>
                  <a:lumOff val="50000"/>
                </a:schemeClr>
              </a:solidFill>
            </a:rPr>
            <a:t>Full Board (breakfast, packed lunch and dinner)</a:t>
          </a:r>
          <a:endParaRPr lang="en-GB" sz="1400" kern="1200" dirty="0">
            <a:solidFill>
              <a:schemeClr val="tx1">
                <a:lumMod val="50000"/>
                <a:lumOff val="50000"/>
              </a:schemeClr>
            </a:solidFill>
          </a:endParaRPr>
        </a:p>
      </dsp:txBody>
      <dsp:txXfrm rot="-5400000">
        <a:off x="1720532" y="1959495"/>
        <a:ext cx="6682107" cy="2651900"/>
      </dsp:txXfrm>
    </dsp:sp>
    <dsp:sp modelId="{FAFF373B-6980-43BF-8C7E-E6627A0B1063}">
      <dsp:nvSpPr>
        <dsp:cNvPr id="0" name=""/>
        <dsp:cNvSpPr/>
      </dsp:nvSpPr>
      <dsp:spPr>
        <a:xfrm>
          <a:off x="1875" y="1746549"/>
          <a:ext cx="1786506" cy="3077791"/>
        </a:xfrm>
        <a:prstGeom prst="roundRect">
          <a:avLst/>
        </a:prstGeom>
        <a:solidFill>
          <a:schemeClr val="accent4">
            <a:lumMod val="5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Insurance, accommodation, food  &amp; Support</a:t>
          </a:r>
          <a:endParaRPr lang="en-GB" sz="1600" b="1" kern="1200" dirty="0"/>
        </a:p>
      </dsp:txBody>
      <dsp:txXfrm>
        <a:off x="89085" y="1833759"/>
        <a:ext cx="1612086" cy="29033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47B99-9005-4F24-B2DB-3C5D55CEA5AE}" type="datetimeFigureOut">
              <a:rPr lang="en-GB" smtClean="0"/>
              <a:t>01/12/2014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B13D2-6D54-4352-9CF6-172BA9B10A56}" type="slidenum">
              <a:rPr lang="en-GB" smtClean="0"/>
              <a:t>‹#›</a:t>
            </a:fld>
            <a:endParaRPr lang="en-GB"/>
          </a:p>
        </p:txBody>
      </p:sp>
    </p:spTree>
    <p:extLst>
      <p:ext uri="{BB962C8B-B14F-4D97-AF65-F5344CB8AC3E}">
        <p14:creationId xmlns:p14="http://schemas.microsoft.com/office/powerpoint/2010/main" val="650157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38D03-CA00-4732-A9D7-A5B67F804EC6}" type="slidenum">
              <a:rPr lang="en-GB" smtClean="0"/>
              <a:t>2</a:t>
            </a:fld>
            <a:endParaRPr lang="en-GB" dirty="0"/>
          </a:p>
        </p:txBody>
      </p:sp>
    </p:spTree>
    <p:extLst>
      <p:ext uri="{BB962C8B-B14F-4D97-AF65-F5344CB8AC3E}">
        <p14:creationId xmlns:p14="http://schemas.microsoft.com/office/powerpoint/2010/main" val="138658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38D03-CA00-4732-A9D7-A5B67F804EC6}" type="slidenum">
              <a:rPr lang="en-GB" smtClean="0"/>
              <a:t>11</a:t>
            </a:fld>
            <a:endParaRPr lang="en-GB" dirty="0"/>
          </a:p>
        </p:txBody>
      </p:sp>
    </p:spTree>
    <p:extLst>
      <p:ext uri="{BB962C8B-B14F-4D97-AF65-F5344CB8AC3E}">
        <p14:creationId xmlns:p14="http://schemas.microsoft.com/office/powerpoint/2010/main" val="138658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12</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13</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14</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15</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16</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17</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18</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19</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3</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4</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5</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6</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738D03-CA00-4732-A9D7-A5B67F804EC6}" type="slidenum">
              <a:rPr lang="en-GB" smtClean="0"/>
              <a:t>7</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38D03-CA00-4732-A9D7-A5B67F804EC6}" type="slidenum">
              <a:rPr lang="en-GB" smtClean="0"/>
              <a:t>8</a:t>
            </a:fld>
            <a:endParaRPr lang="en-GB"/>
          </a:p>
        </p:txBody>
      </p:sp>
    </p:spTree>
    <p:extLst>
      <p:ext uri="{BB962C8B-B14F-4D97-AF65-F5344CB8AC3E}">
        <p14:creationId xmlns:p14="http://schemas.microsoft.com/office/powerpoint/2010/main" val="138658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38D03-CA00-4732-A9D7-A5B67F804EC6}" type="slidenum">
              <a:rPr lang="en-GB" smtClean="0"/>
              <a:t>9</a:t>
            </a:fld>
            <a:endParaRPr lang="en-GB" dirty="0"/>
          </a:p>
        </p:txBody>
      </p:sp>
    </p:spTree>
    <p:extLst>
      <p:ext uri="{BB962C8B-B14F-4D97-AF65-F5344CB8AC3E}">
        <p14:creationId xmlns:p14="http://schemas.microsoft.com/office/powerpoint/2010/main" val="138658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38D03-CA00-4732-A9D7-A5B67F804EC6}" type="slidenum">
              <a:rPr lang="en-GB" smtClean="0"/>
              <a:t>10</a:t>
            </a:fld>
            <a:endParaRPr lang="en-GB" dirty="0"/>
          </a:p>
        </p:txBody>
      </p:sp>
    </p:spTree>
    <p:extLst>
      <p:ext uri="{BB962C8B-B14F-4D97-AF65-F5344CB8AC3E}">
        <p14:creationId xmlns:p14="http://schemas.microsoft.com/office/powerpoint/2010/main" val="138658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BBCEE21-FCEF-9D42-875B-420BC0BC6F5E}"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366487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BCEE21-FCEF-9D42-875B-420BC0BC6F5E}"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369348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BCEE21-FCEF-9D42-875B-420BC0BC6F5E}"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16103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BCEE21-FCEF-9D42-875B-420BC0BC6F5E}"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366855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BBCEE21-FCEF-9D42-875B-420BC0BC6F5E}"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205394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BBCEE21-FCEF-9D42-875B-420BC0BC6F5E}"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389381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BBCEE21-FCEF-9D42-875B-420BC0BC6F5E}" type="datetimeFigureOut">
              <a:rPr lang="en-US" smtClean="0"/>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56414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BBCEE21-FCEF-9D42-875B-420BC0BC6F5E}" type="datetimeFigureOut">
              <a:rPr lang="en-US" smtClean="0"/>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255992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CEE21-FCEF-9D42-875B-420BC0BC6F5E}" type="datetimeFigureOut">
              <a:rPr lang="en-US" smtClean="0"/>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267371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BBCEE21-FCEF-9D42-875B-420BC0BC6F5E}"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67950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BBCEE21-FCEF-9D42-875B-420BC0BC6F5E}"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E3437-372C-0A43-B7ED-33DAD560C267}" type="slidenum">
              <a:rPr lang="en-US" smtClean="0"/>
              <a:t>‹#›</a:t>
            </a:fld>
            <a:endParaRPr lang="en-US"/>
          </a:p>
        </p:txBody>
      </p:sp>
    </p:spTree>
    <p:extLst>
      <p:ext uri="{BB962C8B-B14F-4D97-AF65-F5344CB8AC3E}">
        <p14:creationId xmlns:p14="http://schemas.microsoft.com/office/powerpoint/2010/main" val="103754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CEE21-FCEF-9D42-875B-420BC0BC6F5E}" type="datetimeFigureOut">
              <a:rPr lang="en-US" smtClean="0"/>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E3437-372C-0A43-B7ED-33DAD560C267}" type="slidenum">
              <a:rPr lang="en-US" smtClean="0"/>
              <a:t>‹#›</a:t>
            </a:fld>
            <a:endParaRPr lang="en-US"/>
          </a:p>
        </p:txBody>
      </p:sp>
    </p:spTree>
    <p:extLst>
      <p:ext uri="{BB962C8B-B14F-4D97-AF65-F5344CB8AC3E}">
        <p14:creationId xmlns:p14="http://schemas.microsoft.com/office/powerpoint/2010/main" val="1977436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diplomatie.gouv.fr/en/coming-to-franc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velbound Powerpoint templa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0" y="1"/>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7425"/>
            <a:ext cx="84201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209" y="132132"/>
            <a:ext cx="2750732"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5371" y="6151411"/>
            <a:ext cx="5676900" cy="461665"/>
          </a:xfrm>
          <a:prstGeom prst="rect">
            <a:avLst/>
          </a:prstGeom>
          <a:noFill/>
        </p:spPr>
        <p:txBody>
          <a:bodyPr wrap="square" rtlCol="0">
            <a:spAutoFit/>
          </a:bodyPr>
          <a:lstStyle/>
          <a:p>
            <a:r>
              <a:rPr lang="en-GB" sz="2400" b="1" dirty="0" smtClean="0">
                <a:solidFill>
                  <a:schemeClr val="bg1"/>
                </a:solidFill>
              </a:rPr>
              <a:t>Nord Anglia International School</a:t>
            </a:r>
            <a:endParaRPr lang="en-GB" sz="2400" b="1" dirty="0">
              <a:solidFill>
                <a:schemeClr val="bg1"/>
              </a:solidFill>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3" y="1025743"/>
            <a:ext cx="9232673" cy="504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75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 y="0"/>
            <a:ext cx="9144000" cy="6858000"/>
          </a:xfrm>
          <a:prstGeom prst="rect">
            <a:avLst/>
          </a:prstGeom>
        </p:spPr>
      </p:pic>
      <p:sp>
        <p:nvSpPr>
          <p:cNvPr id="3" name="TextBox 2"/>
          <p:cNvSpPr txBox="1"/>
          <p:nvPr/>
        </p:nvSpPr>
        <p:spPr>
          <a:xfrm>
            <a:off x="3111796" y="344897"/>
            <a:ext cx="5818329" cy="523220"/>
          </a:xfrm>
          <a:prstGeom prst="rect">
            <a:avLst/>
          </a:prstGeom>
          <a:noFill/>
        </p:spPr>
        <p:txBody>
          <a:bodyPr wrap="square" rtlCol="0">
            <a:spAutoFit/>
          </a:bodyPr>
          <a:lstStyle/>
          <a:p>
            <a:pPr algn="r"/>
            <a:r>
              <a:rPr lang="en-GB" sz="2800" b="1" dirty="0" smtClean="0">
                <a:solidFill>
                  <a:schemeClr val="accent4">
                    <a:lumMod val="75000"/>
                  </a:schemeClr>
                </a:solidFill>
              </a:rPr>
              <a:t>Our </a:t>
            </a:r>
            <a:r>
              <a:rPr lang="en-GB" sz="2800" b="1" dirty="0">
                <a:solidFill>
                  <a:schemeClr val="accent4">
                    <a:lumMod val="75000"/>
                  </a:schemeClr>
                </a:solidFill>
              </a:rPr>
              <a:t>Typical Accommodation </a:t>
            </a:r>
            <a:r>
              <a:rPr lang="en-GB" sz="2800" b="1" dirty="0" smtClean="0">
                <a:solidFill>
                  <a:schemeClr val="accent4">
                    <a:lumMod val="75000"/>
                  </a:schemeClr>
                </a:solidFill>
              </a:rPr>
              <a:t>Offer </a:t>
            </a:r>
            <a:endParaRPr lang="en-GB" sz="2800" b="1" dirty="0">
              <a:solidFill>
                <a:schemeClr val="accent4">
                  <a:lumMod val="75000"/>
                </a:schemeClr>
              </a:solidFill>
            </a:endParaRPr>
          </a:p>
        </p:txBody>
      </p:sp>
      <p:sp>
        <p:nvSpPr>
          <p:cNvPr id="25" name="Content Placeholder 2"/>
          <p:cNvSpPr txBox="1">
            <a:spLocks/>
          </p:cNvSpPr>
          <p:nvPr/>
        </p:nvSpPr>
        <p:spPr>
          <a:xfrm>
            <a:off x="323527" y="1565753"/>
            <a:ext cx="8506573" cy="4997885"/>
          </a:xfrm>
          <a:prstGeom prst="rect">
            <a:avLst/>
          </a:prstGeom>
          <a:ln>
            <a:solidFill>
              <a:schemeClr val="accent4">
                <a:lumMod val="75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GB" sz="1900" dirty="0"/>
          </a:p>
        </p:txBody>
      </p:sp>
      <p:sp>
        <p:nvSpPr>
          <p:cNvPr id="11" name="Content Placeholder 2"/>
          <p:cNvSpPr txBox="1">
            <a:spLocks/>
          </p:cNvSpPr>
          <p:nvPr/>
        </p:nvSpPr>
        <p:spPr>
          <a:xfrm>
            <a:off x="4644008" y="1988840"/>
            <a:ext cx="4104456" cy="3672408"/>
          </a:xfrm>
          <a:prstGeom prst="rect">
            <a:avLst/>
          </a:prstGeom>
          <a:ln>
            <a:solidFill>
              <a:schemeClr val="tx1">
                <a:lumMod val="50000"/>
                <a:lumOff val="50000"/>
              </a:schemeClr>
            </a:solidFill>
          </a:ln>
        </p:spPr>
        <p:txBody>
          <a:bodyPr vert="horz" lIns="91440" tIns="45720" rIns="91440" bIns="45720" rtlCol="0">
            <a:normAutofit fontScale="25000" lnSpcReduction="20000"/>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defRPr/>
            </a:pPr>
            <a:endParaRPr lang="en-GB" sz="2400" b="1" dirty="0">
              <a:latin typeface="Verdana" pitchFamily="34" charset="0"/>
              <a:ea typeface="Verdana" pitchFamily="34" charset="0"/>
              <a:cs typeface="Verdana" pitchFamily="34" charset="0"/>
            </a:endParaRPr>
          </a:p>
          <a:p>
            <a:pPr>
              <a:lnSpc>
                <a:spcPct val="80000"/>
              </a:lnSpc>
              <a:defRPr/>
            </a:pPr>
            <a:endParaRPr lang="en-GB" sz="6400" b="1" dirty="0">
              <a:latin typeface="Verdana" pitchFamily="34" charset="0"/>
              <a:ea typeface="Verdana" pitchFamily="34" charset="0"/>
              <a:cs typeface="Verdana" pitchFamily="34" charset="0"/>
            </a:endParaRPr>
          </a:p>
          <a:p>
            <a:pPr fontAlgn="base">
              <a:lnSpc>
                <a:spcPct val="120000"/>
              </a:lnSpc>
              <a:spcAft>
                <a:spcPct val="0"/>
              </a:spcAft>
              <a:tabLst>
                <a:tab pos="1866900" algn="l"/>
              </a:tabLst>
              <a:defRPr/>
            </a:pPr>
            <a:r>
              <a:rPr lang="en-GB" sz="6400" dirty="0" smtClean="0"/>
              <a:t>The tour is based on 3* accommodation located </a:t>
            </a:r>
            <a:r>
              <a:rPr lang="en-GB" sz="6400" dirty="0"/>
              <a:t>on Paris </a:t>
            </a:r>
            <a:r>
              <a:rPr lang="en-GB" sz="6400" dirty="0" smtClean="0"/>
              <a:t>outskirts.</a:t>
            </a:r>
            <a:endParaRPr lang="en-GB" sz="6400" dirty="0"/>
          </a:p>
          <a:p>
            <a:pPr fontAlgn="base">
              <a:lnSpc>
                <a:spcPct val="120000"/>
              </a:lnSpc>
              <a:spcAft>
                <a:spcPct val="0"/>
              </a:spcAft>
              <a:tabLst>
                <a:tab pos="1866900" algn="l"/>
              </a:tabLst>
              <a:defRPr/>
            </a:pPr>
            <a:r>
              <a:rPr lang="en-GB" sz="6400" dirty="0"/>
              <a:t>These accommodation units consist of typically  </a:t>
            </a:r>
            <a:r>
              <a:rPr lang="en-GB" sz="6400" b="1" dirty="0"/>
              <a:t>multi bedded en-suite </a:t>
            </a:r>
            <a:r>
              <a:rPr lang="en-GB" sz="6400" b="1" dirty="0" smtClean="0"/>
              <a:t>rooms.</a:t>
            </a:r>
          </a:p>
          <a:p>
            <a:pPr fontAlgn="base">
              <a:lnSpc>
                <a:spcPct val="120000"/>
              </a:lnSpc>
              <a:spcAft>
                <a:spcPct val="0"/>
              </a:spcAft>
              <a:tabLst>
                <a:tab pos="1866900" algn="l"/>
              </a:tabLst>
              <a:defRPr/>
            </a:pPr>
            <a:r>
              <a:rPr lang="en-GB" sz="6400" dirty="0" smtClean="0"/>
              <a:t>All </a:t>
            </a:r>
            <a:r>
              <a:rPr lang="en-GB" sz="6400" dirty="0"/>
              <a:t>our accommodation providers are </a:t>
            </a:r>
            <a:r>
              <a:rPr lang="en-GB" sz="6400" b="1" dirty="0"/>
              <a:t>health &amp; safety audited </a:t>
            </a:r>
            <a:r>
              <a:rPr lang="en-GB" sz="6400" dirty="0"/>
              <a:t>including fire detection, fire containment, fire-systems control, as well as smoke and </a:t>
            </a:r>
            <a:r>
              <a:rPr lang="en-GB" sz="6400" dirty="0" smtClean="0"/>
              <a:t>people evacuation. </a:t>
            </a:r>
            <a:endParaRPr lang="en-GB" sz="6400" dirty="0"/>
          </a:p>
          <a:p>
            <a:pPr fontAlgn="base">
              <a:lnSpc>
                <a:spcPct val="120000"/>
              </a:lnSpc>
              <a:spcAft>
                <a:spcPct val="0"/>
              </a:spcAft>
              <a:tabLst>
                <a:tab pos="1866900" algn="l"/>
              </a:tabLst>
              <a:defRPr/>
            </a:pPr>
            <a:r>
              <a:rPr lang="en-GB" sz="6400" dirty="0"/>
              <a:t>We are able to accommodate any </a:t>
            </a:r>
            <a:r>
              <a:rPr lang="en-GB" sz="6400" b="1" dirty="0"/>
              <a:t>specialist dietary requirements </a:t>
            </a:r>
            <a:r>
              <a:rPr lang="en-GB" sz="6400" dirty="0" smtClean="0"/>
              <a:t>with advance notice prior to departure.</a:t>
            </a:r>
            <a:endParaRPr lang="en-GB" sz="6400" dirty="0"/>
          </a:p>
        </p:txBody>
      </p:sp>
      <p:sp>
        <p:nvSpPr>
          <p:cNvPr id="12" name="TextBox 11"/>
          <p:cNvSpPr txBox="1"/>
          <p:nvPr/>
        </p:nvSpPr>
        <p:spPr>
          <a:xfrm>
            <a:off x="5004048" y="1772816"/>
            <a:ext cx="1277016" cy="369332"/>
          </a:xfrm>
          <a:prstGeom prst="rect">
            <a:avLst/>
          </a:prstGeom>
          <a:solidFill>
            <a:schemeClr val="bg1"/>
          </a:solidFill>
        </p:spPr>
        <p:txBody>
          <a:bodyPr wrap="none" rtlCol="0">
            <a:spAutoFit/>
          </a:bodyPr>
          <a:lstStyle/>
          <a:p>
            <a:r>
              <a:rPr lang="en-GB" b="1" dirty="0" smtClean="0">
                <a:solidFill>
                  <a:schemeClr val="accent4">
                    <a:lumMod val="75000"/>
                  </a:schemeClr>
                </a:solidFill>
              </a:rPr>
              <a:t>Description</a:t>
            </a:r>
            <a:endParaRPr lang="en-GB" b="1" dirty="0">
              <a:solidFill>
                <a:schemeClr val="accent4">
                  <a:lumMod val="75000"/>
                </a:schemeClr>
              </a:solidFill>
            </a:endParaRPr>
          </a:p>
        </p:txBody>
      </p:sp>
      <p:sp>
        <p:nvSpPr>
          <p:cNvPr id="14" name="TextBox 13"/>
          <p:cNvSpPr txBox="1"/>
          <p:nvPr/>
        </p:nvSpPr>
        <p:spPr>
          <a:xfrm>
            <a:off x="611560" y="1772816"/>
            <a:ext cx="731675" cy="369332"/>
          </a:xfrm>
          <a:prstGeom prst="rect">
            <a:avLst/>
          </a:prstGeom>
          <a:solidFill>
            <a:schemeClr val="bg1"/>
          </a:solidFill>
        </p:spPr>
        <p:txBody>
          <a:bodyPr wrap="none" rtlCol="0">
            <a:spAutoFit/>
          </a:bodyPr>
          <a:lstStyle/>
          <a:p>
            <a:r>
              <a:rPr lang="en-GB" b="1" dirty="0" smtClean="0">
                <a:solidFill>
                  <a:schemeClr val="accent4">
                    <a:lumMod val="75000"/>
                  </a:schemeClr>
                </a:solidFill>
              </a:rPr>
              <a:t>PARIS</a:t>
            </a:r>
            <a:endParaRPr lang="en-GB" b="1" dirty="0">
              <a:solidFill>
                <a:schemeClr val="accent4">
                  <a:lumMod val="75000"/>
                </a:schemeClr>
              </a:soli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541" y="2129771"/>
            <a:ext cx="2452936" cy="1934924"/>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281" y="4269646"/>
            <a:ext cx="2429896" cy="139160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949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Contents</a:t>
            </a:r>
            <a:endParaRPr lang="en-GB" sz="3200" b="1" dirty="0">
              <a:solidFill>
                <a:schemeClr val="accent4">
                  <a:lumMod val="75000"/>
                </a:schemeClr>
              </a:solidFill>
            </a:endParaRPr>
          </a:p>
        </p:txBody>
      </p:sp>
      <p:sp>
        <p:nvSpPr>
          <p:cNvPr id="23" name="Rectangle 22"/>
          <p:cNvSpPr/>
          <p:nvPr/>
        </p:nvSpPr>
        <p:spPr>
          <a:xfrm>
            <a:off x="626301" y="2200672"/>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		About Us</a:t>
            </a:r>
            <a:endParaRPr lang="en-GB" dirty="0"/>
          </a:p>
        </p:txBody>
      </p:sp>
      <p:sp>
        <p:nvSpPr>
          <p:cNvPr id="24" name="Rectangle 23"/>
          <p:cNvSpPr/>
          <p:nvPr/>
        </p:nvSpPr>
        <p:spPr>
          <a:xfrm>
            <a:off x="626301" y="2694124"/>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5A58"/>
                </a:solidFill>
              </a:rPr>
              <a:t>		</a:t>
            </a:r>
            <a:r>
              <a:rPr lang="en-GB" dirty="0" smtClean="0">
                <a:solidFill>
                  <a:srgbClr val="005A58"/>
                </a:solidFill>
              </a:rPr>
              <a:t>	</a:t>
            </a:r>
            <a:r>
              <a:rPr lang="en-GB" dirty="0" smtClean="0">
                <a:solidFill>
                  <a:schemeClr val="bg1"/>
                </a:solidFill>
              </a:rPr>
              <a:t>Your Destination</a:t>
            </a:r>
            <a:endParaRPr lang="en-GB" dirty="0">
              <a:solidFill>
                <a:schemeClr val="bg1"/>
              </a:solidFill>
            </a:endParaRPr>
          </a:p>
        </p:txBody>
      </p:sp>
      <p:sp>
        <p:nvSpPr>
          <p:cNvPr id="25" name="Rectangle 24"/>
          <p:cNvSpPr/>
          <p:nvPr/>
        </p:nvSpPr>
        <p:spPr>
          <a:xfrm>
            <a:off x="626301" y="3685567"/>
            <a:ext cx="8091814" cy="432048"/>
          </a:xfrm>
          <a:prstGeom prst="rect">
            <a:avLst/>
          </a:prstGeom>
          <a:solidFill>
            <a:schemeClr val="accent3">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5A58"/>
                </a:solidFill>
              </a:rPr>
              <a:t>			</a:t>
            </a:r>
            <a:r>
              <a:rPr lang="en-GB" dirty="0" smtClean="0"/>
              <a:t>Star Attractions</a:t>
            </a:r>
            <a:endParaRPr lang="en-GB" dirty="0"/>
          </a:p>
        </p:txBody>
      </p:sp>
      <p:sp>
        <p:nvSpPr>
          <p:cNvPr id="26" name="Rectangle 25"/>
          <p:cNvSpPr/>
          <p:nvPr/>
        </p:nvSpPr>
        <p:spPr>
          <a:xfrm>
            <a:off x="626301" y="3187924"/>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Your Itinerary &amp; Accommodation</a:t>
            </a:r>
            <a:endParaRPr lang="en-GB" dirty="0"/>
          </a:p>
        </p:txBody>
      </p:sp>
      <p:sp>
        <p:nvSpPr>
          <p:cNvPr id="28" name="Rectangle 27"/>
          <p:cNvSpPr/>
          <p:nvPr/>
        </p:nvSpPr>
        <p:spPr>
          <a:xfrm>
            <a:off x="626301" y="4681586"/>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What’s Included</a:t>
            </a:r>
            <a:endParaRPr lang="en-GB" dirty="0"/>
          </a:p>
        </p:txBody>
      </p:sp>
      <p:sp>
        <p:nvSpPr>
          <p:cNvPr id="11" name="Rectangle 10"/>
          <p:cNvSpPr/>
          <p:nvPr/>
        </p:nvSpPr>
        <p:spPr>
          <a:xfrm>
            <a:off x="626301" y="4175571"/>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Aims &amp; Benefits of your Trip</a:t>
            </a:r>
            <a:endParaRPr lang="en-GB" dirty="0"/>
          </a:p>
        </p:txBody>
      </p:sp>
      <p:sp>
        <p:nvSpPr>
          <p:cNvPr id="13" name="Rectangle 12"/>
          <p:cNvSpPr/>
          <p:nvPr/>
        </p:nvSpPr>
        <p:spPr>
          <a:xfrm>
            <a:off x="626301" y="5198068"/>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a:t>
            </a:r>
            <a:r>
              <a:rPr lang="en-GB" dirty="0"/>
              <a:t>What next and further Questions</a:t>
            </a:r>
          </a:p>
        </p:txBody>
      </p:sp>
      <p:sp>
        <p:nvSpPr>
          <p:cNvPr id="12" name="Rounded Rectangle 11"/>
          <p:cNvSpPr/>
          <p:nvPr/>
        </p:nvSpPr>
        <p:spPr>
          <a:xfrm>
            <a:off x="1187613" y="1759508"/>
            <a:ext cx="528453" cy="4044391"/>
          </a:xfrm>
          <a:prstGeom prst="roundRect">
            <a:avLst/>
          </a:prstGeom>
          <a:solidFill>
            <a:schemeClr val="accent3">
              <a:lumMod val="60000"/>
              <a:lumOff val="40000"/>
            </a:schemeClr>
          </a:solidFill>
          <a:ln>
            <a:solidFill>
              <a:schemeClr val="accent4">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289010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 y="0"/>
            <a:ext cx="9144000" cy="6858000"/>
          </a:xfrm>
          <a:prstGeom prst="rect">
            <a:avLst/>
          </a:prstGeom>
        </p:spPr>
      </p:pic>
      <p:sp>
        <p:nvSpPr>
          <p:cNvPr id="3" name="TextBox 2"/>
          <p:cNvSpPr txBox="1"/>
          <p:nvPr/>
        </p:nvSpPr>
        <p:spPr>
          <a:xfrm>
            <a:off x="3111796" y="344897"/>
            <a:ext cx="5818329" cy="523220"/>
          </a:xfrm>
          <a:prstGeom prst="rect">
            <a:avLst/>
          </a:prstGeom>
          <a:noFill/>
        </p:spPr>
        <p:txBody>
          <a:bodyPr wrap="square" rtlCol="0">
            <a:spAutoFit/>
          </a:bodyPr>
          <a:lstStyle/>
          <a:p>
            <a:pPr algn="r"/>
            <a:r>
              <a:rPr lang="en-GB" sz="2800" b="1" dirty="0" smtClean="0">
                <a:solidFill>
                  <a:schemeClr val="accent4">
                    <a:lumMod val="75000"/>
                  </a:schemeClr>
                </a:solidFill>
              </a:rPr>
              <a:t>Star Attractions – Ypres</a:t>
            </a:r>
            <a:endParaRPr lang="en-GB" sz="2800" b="1" dirty="0">
              <a:solidFill>
                <a:schemeClr val="accent4">
                  <a:lumMod val="75000"/>
                </a:schemeClr>
              </a:solidFill>
            </a:endParaRPr>
          </a:p>
        </p:txBody>
      </p:sp>
      <p:sp>
        <p:nvSpPr>
          <p:cNvPr id="14" name="TextBox 13"/>
          <p:cNvSpPr txBox="1"/>
          <p:nvPr/>
        </p:nvSpPr>
        <p:spPr>
          <a:xfrm>
            <a:off x="611560" y="1772816"/>
            <a:ext cx="184731" cy="369332"/>
          </a:xfrm>
          <a:prstGeom prst="rect">
            <a:avLst/>
          </a:prstGeom>
          <a:solidFill>
            <a:schemeClr val="bg1"/>
          </a:solidFill>
        </p:spPr>
        <p:txBody>
          <a:bodyPr wrap="none" rtlCol="0">
            <a:spAutoFit/>
          </a:bodyPr>
          <a:lstStyle/>
          <a:p>
            <a:endParaRPr lang="en-GB" b="1" dirty="0">
              <a:solidFill>
                <a:schemeClr val="accent4">
                  <a:lumMod val="75000"/>
                </a:schemeClr>
              </a:solidFill>
            </a:endParaRPr>
          </a:p>
        </p:txBody>
      </p:sp>
      <p:sp>
        <p:nvSpPr>
          <p:cNvPr id="24" name="Content Placeholder 2"/>
          <p:cNvSpPr txBox="1">
            <a:spLocks/>
          </p:cNvSpPr>
          <p:nvPr/>
        </p:nvSpPr>
        <p:spPr>
          <a:xfrm>
            <a:off x="4067944" y="1628800"/>
            <a:ext cx="4968552" cy="4320480"/>
          </a:xfrm>
          <a:prstGeom prst="rect">
            <a:avLst/>
          </a:prstGeom>
          <a:ln>
            <a:solidFill>
              <a:schemeClr val="tx1">
                <a:lumMod val="50000"/>
                <a:lumOff val="50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defRPr/>
            </a:pPr>
            <a:endParaRPr lang="en-GB" sz="1400" b="1" dirty="0">
              <a:latin typeface="+mj-lt"/>
              <a:ea typeface="Verdana" pitchFamily="34" charset="0"/>
              <a:cs typeface="Verdana" pitchFamily="34" charset="0"/>
            </a:endParaRPr>
          </a:p>
          <a:p>
            <a:pPr>
              <a:lnSpc>
                <a:spcPct val="80000"/>
              </a:lnSpc>
              <a:defRPr/>
            </a:pPr>
            <a:endParaRPr lang="en-GB" sz="1400" b="1" dirty="0">
              <a:latin typeface="+mj-lt"/>
              <a:ea typeface="Verdana" pitchFamily="34" charset="0"/>
              <a:cs typeface="Verdana" pitchFamily="34" charset="0"/>
            </a:endParaRPr>
          </a:p>
          <a:p>
            <a:pPr marL="0" indent="0">
              <a:lnSpc>
                <a:spcPct val="80000"/>
              </a:lnSpc>
              <a:buNone/>
              <a:defRPr/>
            </a:pPr>
            <a:r>
              <a:rPr lang="en-GB" sz="1400" b="1" dirty="0" err="1" smtClean="0">
                <a:solidFill>
                  <a:schemeClr val="accent4">
                    <a:lumMod val="75000"/>
                  </a:schemeClr>
                </a:solidFill>
                <a:latin typeface="+mj-lt"/>
              </a:rPr>
              <a:t>Chocolaterie</a:t>
            </a:r>
            <a:r>
              <a:rPr lang="en-GB" sz="1400" b="1" dirty="0" smtClean="0">
                <a:solidFill>
                  <a:schemeClr val="accent4">
                    <a:lumMod val="75000"/>
                  </a:schemeClr>
                </a:solidFill>
                <a:latin typeface="+mj-lt"/>
              </a:rPr>
              <a:t> </a:t>
            </a:r>
            <a:r>
              <a:rPr lang="en-GB" sz="1400" b="1" dirty="0" err="1" smtClean="0">
                <a:solidFill>
                  <a:schemeClr val="accent4">
                    <a:lumMod val="75000"/>
                  </a:schemeClr>
                </a:solidFill>
                <a:latin typeface="+mj-lt"/>
              </a:rPr>
              <a:t>Ledoux</a:t>
            </a:r>
            <a:endParaRPr lang="en-GB" sz="1400" b="1" dirty="0" smtClean="0">
              <a:solidFill>
                <a:schemeClr val="accent4">
                  <a:lumMod val="75000"/>
                </a:schemeClr>
              </a:solidFill>
              <a:latin typeface="+mj-lt"/>
            </a:endParaRPr>
          </a:p>
          <a:p>
            <a:pPr algn="just"/>
            <a:r>
              <a:rPr lang="en-GB" sz="1400" dirty="0"/>
              <a:t>A guided tour where visitors will see the whole production process from melting the chocolate until the finished product. The guided tour is followed by a tasting and the opportunity to buy chocolates.</a:t>
            </a:r>
          </a:p>
          <a:p>
            <a:pPr marL="0" indent="0">
              <a:buNone/>
            </a:pPr>
            <a:r>
              <a:rPr lang="en-GB" sz="1400" b="1" dirty="0" err="1" smtClean="0">
                <a:solidFill>
                  <a:schemeClr val="accent4">
                    <a:lumMod val="75000"/>
                  </a:schemeClr>
                </a:solidFill>
                <a:latin typeface="+mj-lt"/>
              </a:rPr>
              <a:t>Menin</a:t>
            </a:r>
            <a:r>
              <a:rPr lang="en-GB" sz="1400" b="1" dirty="0" smtClean="0">
                <a:solidFill>
                  <a:schemeClr val="accent4">
                    <a:lumMod val="75000"/>
                  </a:schemeClr>
                </a:solidFill>
                <a:latin typeface="+mj-lt"/>
              </a:rPr>
              <a:t> Gate Ceremony</a:t>
            </a:r>
          </a:p>
          <a:p>
            <a:pPr fontAlgn="base">
              <a:lnSpc>
                <a:spcPct val="120000"/>
              </a:lnSpc>
              <a:spcAft>
                <a:spcPct val="0"/>
              </a:spcAft>
              <a:tabLst>
                <a:tab pos="1866900" algn="l"/>
              </a:tabLst>
              <a:defRPr/>
            </a:pPr>
            <a:r>
              <a:rPr lang="en-GB" sz="1400" dirty="0"/>
              <a:t>This moving tribute to the courage and sacrifice of those who fell defending their town is an imperative experience for students connecting with WWI. Each night at 8pm the traffic stops around the </a:t>
            </a:r>
            <a:r>
              <a:rPr lang="en-GB" sz="1400" dirty="0" err="1"/>
              <a:t>Menin</a:t>
            </a:r>
            <a:r>
              <a:rPr lang="en-GB" sz="1400" dirty="0"/>
              <a:t> Gate memorial – six buglers from the fire brigade play the Last Post, Reveille and silence is upheld. </a:t>
            </a:r>
          </a:p>
        </p:txBody>
      </p:sp>
      <p:sp>
        <p:nvSpPr>
          <p:cNvPr id="27" name="Content Placeholder 2"/>
          <p:cNvSpPr txBox="1">
            <a:spLocks/>
          </p:cNvSpPr>
          <p:nvPr/>
        </p:nvSpPr>
        <p:spPr>
          <a:xfrm>
            <a:off x="323528" y="1628800"/>
            <a:ext cx="3528392" cy="4320480"/>
          </a:xfrm>
          <a:prstGeom prst="rect">
            <a:avLst/>
          </a:prstGeom>
          <a:ln>
            <a:solidFill>
              <a:schemeClr val="tx1">
                <a:lumMod val="50000"/>
                <a:lumOff val="50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base">
              <a:spcAft>
                <a:spcPct val="0"/>
              </a:spcAft>
              <a:tabLst>
                <a:tab pos="1866900" algn="l"/>
              </a:tabLst>
            </a:pPr>
            <a:endParaRPr lang="en-GB" sz="1800" dirty="0" smtClean="0"/>
          </a:p>
        </p:txBody>
      </p:sp>
      <p:sp>
        <p:nvSpPr>
          <p:cNvPr id="28" name="TextBox 27"/>
          <p:cNvSpPr txBox="1"/>
          <p:nvPr/>
        </p:nvSpPr>
        <p:spPr>
          <a:xfrm>
            <a:off x="611560" y="1456730"/>
            <a:ext cx="847668" cy="369332"/>
          </a:xfrm>
          <a:prstGeom prst="rect">
            <a:avLst/>
          </a:prstGeom>
          <a:solidFill>
            <a:schemeClr val="bg1"/>
          </a:solidFill>
        </p:spPr>
        <p:txBody>
          <a:bodyPr wrap="none" rtlCol="0">
            <a:spAutoFit/>
          </a:bodyPr>
          <a:lstStyle/>
          <a:p>
            <a:r>
              <a:rPr lang="en-GB" b="1" dirty="0" smtClean="0">
                <a:solidFill>
                  <a:schemeClr val="accent4">
                    <a:lumMod val="75000"/>
                  </a:schemeClr>
                </a:solidFill>
              </a:rPr>
              <a:t>Photos</a:t>
            </a:r>
            <a:endParaRPr lang="en-GB" b="1" dirty="0">
              <a:solidFill>
                <a:schemeClr val="accent4">
                  <a:lumMod val="7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45" y="3858272"/>
            <a:ext cx="3082313" cy="1971101"/>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86" y="1826062"/>
            <a:ext cx="3067218" cy="1816782"/>
          </a:xfrm>
          <a:prstGeom prst="rect">
            <a:avLst/>
          </a:prstGeom>
          <a:ln>
            <a:noFill/>
          </a:ln>
          <a:effectLst>
            <a:softEdge rad="112500"/>
          </a:effectLst>
        </p:spPr>
      </p:pic>
    </p:spTree>
    <p:extLst>
      <p:ext uri="{BB962C8B-B14F-4D97-AF65-F5344CB8AC3E}">
        <p14:creationId xmlns:p14="http://schemas.microsoft.com/office/powerpoint/2010/main" val="3286262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 y="0"/>
            <a:ext cx="9144000" cy="6858000"/>
          </a:xfrm>
          <a:prstGeom prst="rect">
            <a:avLst/>
          </a:prstGeom>
        </p:spPr>
      </p:pic>
      <p:sp>
        <p:nvSpPr>
          <p:cNvPr id="3" name="TextBox 2"/>
          <p:cNvSpPr txBox="1"/>
          <p:nvPr/>
        </p:nvSpPr>
        <p:spPr>
          <a:xfrm>
            <a:off x="3111796" y="344897"/>
            <a:ext cx="5818329" cy="523220"/>
          </a:xfrm>
          <a:prstGeom prst="rect">
            <a:avLst/>
          </a:prstGeom>
          <a:noFill/>
        </p:spPr>
        <p:txBody>
          <a:bodyPr wrap="square" rtlCol="0">
            <a:spAutoFit/>
          </a:bodyPr>
          <a:lstStyle/>
          <a:p>
            <a:pPr algn="r"/>
            <a:r>
              <a:rPr lang="en-GB" sz="2800" b="1" dirty="0" smtClean="0">
                <a:solidFill>
                  <a:schemeClr val="accent4">
                    <a:lumMod val="75000"/>
                  </a:schemeClr>
                </a:solidFill>
              </a:rPr>
              <a:t>Star Attractions – Paris</a:t>
            </a:r>
            <a:endParaRPr lang="en-GB" sz="2800" b="1" dirty="0">
              <a:solidFill>
                <a:schemeClr val="accent4">
                  <a:lumMod val="75000"/>
                </a:schemeClr>
              </a:solidFill>
            </a:endParaRPr>
          </a:p>
        </p:txBody>
      </p:sp>
      <p:sp>
        <p:nvSpPr>
          <p:cNvPr id="14" name="TextBox 13"/>
          <p:cNvSpPr txBox="1"/>
          <p:nvPr/>
        </p:nvSpPr>
        <p:spPr>
          <a:xfrm>
            <a:off x="611560" y="1772816"/>
            <a:ext cx="184731" cy="369332"/>
          </a:xfrm>
          <a:prstGeom prst="rect">
            <a:avLst/>
          </a:prstGeom>
          <a:solidFill>
            <a:schemeClr val="bg1"/>
          </a:solidFill>
        </p:spPr>
        <p:txBody>
          <a:bodyPr wrap="none" rtlCol="0">
            <a:spAutoFit/>
          </a:bodyPr>
          <a:lstStyle/>
          <a:p>
            <a:endParaRPr lang="en-GB" b="1" dirty="0">
              <a:solidFill>
                <a:schemeClr val="accent4">
                  <a:lumMod val="75000"/>
                </a:schemeClr>
              </a:solidFill>
            </a:endParaRPr>
          </a:p>
        </p:txBody>
      </p:sp>
      <p:sp>
        <p:nvSpPr>
          <p:cNvPr id="13" name="Content Placeholder 2"/>
          <p:cNvSpPr txBox="1">
            <a:spLocks/>
          </p:cNvSpPr>
          <p:nvPr/>
        </p:nvSpPr>
        <p:spPr>
          <a:xfrm>
            <a:off x="4067944" y="1628800"/>
            <a:ext cx="4968552" cy="4320480"/>
          </a:xfrm>
          <a:prstGeom prst="rect">
            <a:avLst/>
          </a:prstGeom>
          <a:ln>
            <a:solidFill>
              <a:schemeClr val="tx1">
                <a:lumMod val="50000"/>
                <a:lumOff val="50000"/>
              </a:schemeClr>
            </a:solidFill>
          </a:ln>
        </p:spPr>
        <p:txBody>
          <a:bodyPr vert="horz" lIns="91440" tIns="45720" rIns="91440" bIns="45720" rtlCol="0">
            <a:normAutofit fontScale="77500" lnSpcReduction="20000"/>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050" b="1" dirty="0" smtClean="0">
              <a:solidFill>
                <a:schemeClr val="accent4">
                  <a:lumMod val="75000"/>
                </a:schemeClr>
              </a:solidFill>
            </a:endParaRPr>
          </a:p>
          <a:p>
            <a:pPr marL="0" indent="0">
              <a:lnSpc>
                <a:spcPct val="80000"/>
              </a:lnSpc>
              <a:buFont typeface="Wingdings" pitchFamily="2" charset="2"/>
              <a:buNone/>
              <a:defRPr/>
            </a:pPr>
            <a:r>
              <a:rPr lang="en-GB" sz="2200" b="1" dirty="0" smtClean="0">
                <a:solidFill>
                  <a:schemeClr val="accent4">
                    <a:lumMod val="75000"/>
                  </a:schemeClr>
                </a:solidFill>
                <a:latin typeface="+mj-lt"/>
              </a:rPr>
              <a:t>Tour Montparnasse</a:t>
            </a:r>
            <a:endParaRPr lang="en-GB" sz="2200" b="1" dirty="0">
              <a:solidFill>
                <a:schemeClr val="accent4">
                  <a:lumMod val="75000"/>
                </a:schemeClr>
              </a:solidFill>
              <a:latin typeface="+mj-lt"/>
            </a:endParaRPr>
          </a:p>
          <a:p>
            <a:r>
              <a:rPr lang="en-GB" sz="2200" dirty="0"/>
              <a:t>Experience superb views of the Eiffel Tower and the rest of Paris from the 56th floor of the Montparnasse Tower and Paris’s highest roof terrace. This visit provides a very safe environment from which to understand the layout of Paris and admire its beautiful architecture with the aid of interactive touch screen viewpoint tables and multimedia kiosks. </a:t>
            </a:r>
            <a:endParaRPr lang="en-GB" sz="2200" dirty="0" smtClean="0"/>
          </a:p>
          <a:p>
            <a:pPr marL="0" indent="0">
              <a:buNone/>
            </a:pPr>
            <a:r>
              <a:rPr lang="en-GB" sz="2200" b="1" dirty="0" smtClean="0">
                <a:solidFill>
                  <a:schemeClr val="accent4">
                    <a:lumMod val="75000"/>
                  </a:schemeClr>
                </a:solidFill>
                <a:latin typeface="+mj-lt"/>
              </a:rPr>
              <a:t>Disneyland Paris</a:t>
            </a:r>
            <a:endParaRPr lang="en-GB" sz="2200" b="1" dirty="0">
              <a:solidFill>
                <a:schemeClr val="accent4">
                  <a:lumMod val="75000"/>
                </a:schemeClr>
              </a:solidFill>
              <a:latin typeface="+mj-lt"/>
            </a:endParaRPr>
          </a:p>
          <a:p>
            <a:r>
              <a:rPr lang="en-GB" sz="2200" dirty="0"/>
              <a:t>The main park of Disneyland® Paris, the action is spread out across five different themed lands. Highlights include more than 40 rides and attractions including Space Mountain, the Buzz </a:t>
            </a:r>
            <a:r>
              <a:rPr lang="en-GB" sz="2200" dirty="0" err="1"/>
              <a:t>Lightyear</a:t>
            </a:r>
            <a:r>
              <a:rPr lang="en-GB" sz="2200" dirty="0"/>
              <a:t> Laser Blast® and Pirates of the Caribbean, along with spectacular parades and shows.</a:t>
            </a:r>
          </a:p>
          <a:p>
            <a:pPr fontAlgn="base">
              <a:lnSpc>
                <a:spcPct val="120000"/>
              </a:lnSpc>
              <a:spcAft>
                <a:spcPct val="0"/>
              </a:spcAft>
              <a:tabLst>
                <a:tab pos="1866900" algn="l"/>
              </a:tabLst>
              <a:defRPr/>
            </a:pPr>
            <a:endParaRPr lang="en-GB" sz="4000" dirty="0">
              <a:latin typeface="+mj-lt"/>
            </a:endParaRPr>
          </a:p>
          <a:p>
            <a:pPr marL="0" indent="0" fontAlgn="base">
              <a:lnSpc>
                <a:spcPct val="120000"/>
              </a:lnSpc>
              <a:spcAft>
                <a:spcPct val="0"/>
              </a:spcAft>
              <a:buNone/>
              <a:tabLst>
                <a:tab pos="1866900" algn="l"/>
              </a:tabLst>
              <a:defRPr/>
            </a:pPr>
            <a:endParaRPr lang="en-GB" sz="4900" b="1" dirty="0"/>
          </a:p>
        </p:txBody>
      </p:sp>
      <p:sp>
        <p:nvSpPr>
          <p:cNvPr id="20" name="Content Placeholder 2"/>
          <p:cNvSpPr txBox="1">
            <a:spLocks/>
          </p:cNvSpPr>
          <p:nvPr/>
        </p:nvSpPr>
        <p:spPr>
          <a:xfrm>
            <a:off x="323528" y="1628800"/>
            <a:ext cx="3528392" cy="4320480"/>
          </a:xfrm>
          <a:prstGeom prst="rect">
            <a:avLst/>
          </a:prstGeom>
          <a:ln>
            <a:solidFill>
              <a:schemeClr val="tx1">
                <a:lumMod val="50000"/>
                <a:lumOff val="50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base">
              <a:spcAft>
                <a:spcPct val="0"/>
              </a:spcAft>
              <a:tabLst>
                <a:tab pos="1866900" algn="l"/>
              </a:tabLst>
            </a:pPr>
            <a:endParaRPr lang="en-GB" sz="1800" dirty="0" smtClean="0"/>
          </a:p>
        </p:txBody>
      </p:sp>
      <p:sp>
        <p:nvSpPr>
          <p:cNvPr id="21" name="TextBox 20"/>
          <p:cNvSpPr txBox="1"/>
          <p:nvPr/>
        </p:nvSpPr>
        <p:spPr>
          <a:xfrm>
            <a:off x="611560" y="1456730"/>
            <a:ext cx="847668" cy="369332"/>
          </a:xfrm>
          <a:prstGeom prst="rect">
            <a:avLst/>
          </a:prstGeom>
          <a:solidFill>
            <a:schemeClr val="bg1"/>
          </a:solidFill>
        </p:spPr>
        <p:txBody>
          <a:bodyPr wrap="none" rtlCol="0">
            <a:spAutoFit/>
          </a:bodyPr>
          <a:lstStyle/>
          <a:p>
            <a:r>
              <a:rPr lang="en-GB" b="1" dirty="0" smtClean="0">
                <a:solidFill>
                  <a:schemeClr val="accent4">
                    <a:lumMod val="75000"/>
                  </a:schemeClr>
                </a:solidFill>
              </a:rPr>
              <a:t>Photos</a:t>
            </a:r>
            <a:endParaRPr lang="en-GB" b="1" dirty="0">
              <a:solidFill>
                <a:schemeClr val="accent4">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087" y="1772816"/>
            <a:ext cx="3063274" cy="2016224"/>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677" y="3794167"/>
            <a:ext cx="3153684" cy="1950748"/>
          </a:xfrm>
          <a:prstGeom prst="rect">
            <a:avLst/>
          </a:prstGeom>
          <a:ln>
            <a:noFill/>
          </a:ln>
          <a:effectLst>
            <a:softEdge rad="112500"/>
          </a:effectLst>
        </p:spPr>
      </p:pic>
    </p:spTree>
    <p:extLst>
      <p:ext uri="{BB962C8B-B14F-4D97-AF65-F5344CB8AC3E}">
        <p14:creationId xmlns:p14="http://schemas.microsoft.com/office/powerpoint/2010/main" val="3468671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 y="0"/>
            <a:ext cx="9144000" cy="6858000"/>
          </a:xfrm>
          <a:prstGeom prst="rect">
            <a:avLst/>
          </a:prstGeom>
        </p:spPr>
      </p:pic>
      <p:sp>
        <p:nvSpPr>
          <p:cNvPr id="3" name="TextBox 2"/>
          <p:cNvSpPr txBox="1"/>
          <p:nvPr/>
        </p:nvSpPr>
        <p:spPr>
          <a:xfrm>
            <a:off x="3111796" y="344897"/>
            <a:ext cx="5818329" cy="523220"/>
          </a:xfrm>
          <a:prstGeom prst="rect">
            <a:avLst/>
          </a:prstGeom>
          <a:noFill/>
        </p:spPr>
        <p:txBody>
          <a:bodyPr wrap="square" rtlCol="0">
            <a:spAutoFit/>
          </a:bodyPr>
          <a:lstStyle/>
          <a:p>
            <a:pPr algn="r"/>
            <a:r>
              <a:rPr lang="en-GB" sz="2800" b="1" dirty="0" smtClean="0">
                <a:solidFill>
                  <a:schemeClr val="accent4">
                    <a:lumMod val="75000"/>
                  </a:schemeClr>
                </a:solidFill>
              </a:rPr>
              <a:t>Aims &amp; Benefits of your Trip</a:t>
            </a:r>
            <a:endParaRPr lang="en-GB" sz="2800" b="1" dirty="0">
              <a:solidFill>
                <a:schemeClr val="accent4">
                  <a:lumMod val="75000"/>
                </a:schemeClr>
              </a:solidFill>
            </a:endParaRPr>
          </a:p>
        </p:txBody>
      </p:sp>
      <p:sp>
        <p:nvSpPr>
          <p:cNvPr id="14" name="TextBox 13"/>
          <p:cNvSpPr txBox="1"/>
          <p:nvPr/>
        </p:nvSpPr>
        <p:spPr>
          <a:xfrm>
            <a:off x="611560" y="1772816"/>
            <a:ext cx="184731" cy="369332"/>
          </a:xfrm>
          <a:prstGeom prst="rect">
            <a:avLst/>
          </a:prstGeom>
          <a:solidFill>
            <a:schemeClr val="bg1"/>
          </a:solidFill>
        </p:spPr>
        <p:txBody>
          <a:bodyPr wrap="none" rtlCol="0">
            <a:spAutoFit/>
          </a:bodyPr>
          <a:lstStyle/>
          <a:p>
            <a:endParaRPr lang="en-GB" b="1" dirty="0">
              <a:solidFill>
                <a:schemeClr val="accent4">
                  <a:lumMod val="75000"/>
                </a:schemeClr>
              </a:solidFill>
            </a:endParaRPr>
          </a:p>
        </p:txBody>
      </p:sp>
      <p:sp>
        <p:nvSpPr>
          <p:cNvPr id="11" name="Content Placeholder 2"/>
          <p:cNvSpPr txBox="1">
            <a:spLocks/>
          </p:cNvSpPr>
          <p:nvPr/>
        </p:nvSpPr>
        <p:spPr>
          <a:xfrm>
            <a:off x="4932040" y="1988840"/>
            <a:ext cx="4104456" cy="3672408"/>
          </a:xfrm>
          <a:prstGeom prst="rect">
            <a:avLst/>
          </a:prstGeom>
          <a:ln>
            <a:solidFill>
              <a:schemeClr val="tx1">
                <a:lumMod val="50000"/>
                <a:lumOff val="50000"/>
              </a:schemeClr>
            </a:solidFill>
          </a:ln>
        </p:spPr>
        <p:txBody>
          <a:bodyPr vert="horz" lIns="91440" tIns="45720" rIns="91440" bIns="45720" rtlCol="0">
            <a:normAutofit fontScale="77500" lnSpcReduction="20000"/>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GB" sz="1600" dirty="0" smtClean="0">
              <a:latin typeface="Verdana" pitchFamily="34" charset="0"/>
            </a:endParaRPr>
          </a:p>
          <a:p>
            <a:pPr marL="0" indent="0" fontAlgn="base">
              <a:spcAft>
                <a:spcPct val="0"/>
              </a:spcAft>
              <a:buNone/>
              <a:tabLst>
                <a:tab pos="1866900" algn="l"/>
              </a:tabLst>
            </a:pPr>
            <a:r>
              <a:rPr lang="en-GB" sz="2100" b="1" dirty="0" smtClean="0">
                <a:solidFill>
                  <a:schemeClr val="accent4">
                    <a:lumMod val="75000"/>
                  </a:schemeClr>
                </a:solidFill>
              </a:rPr>
              <a:t>Educational</a:t>
            </a:r>
            <a:r>
              <a:rPr lang="en-GB" sz="2100" b="1" dirty="0" smtClean="0"/>
              <a:t> </a:t>
            </a:r>
            <a:endParaRPr lang="en-GB" sz="2100" b="1" dirty="0"/>
          </a:p>
          <a:p>
            <a:pPr fontAlgn="base">
              <a:spcAft>
                <a:spcPct val="0"/>
              </a:spcAft>
              <a:tabLst>
                <a:tab pos="1866900" algn="l"/>
              </a:tabLst>
            </a:pPr>
            <a:r>
              <a:rPr lang="en-GB" sz="2100" dirty="0"/>
              <a:t>First-hand experience of  language, culture and </a:t>
            </a:r>
            <a:r>
              <a:rPr lang="en-GB" sz="2100" dirty="0" smtClean="0"/>
              <a:t>history.</a:t>
            </a:r>
            <a:endParaRPr lang="en-GB" sz="2100" b="1" dirty="0"/>
          </a:p>
          <a:p>
            <a:pPr marL="0" indent="0" fontAlgn="base">
              <a:spcAft>
                <a:spcPct val="0"/>
              </a:spcAft>
              <a:buNone/>
              <a:tabLst>
                <a:tab pos="1866900" algn="l"/>
              </a:tabLst>
            </a:pPr>
            <a:r>
              <a:rPr lang="en-US" sz="2100" b="1" dirty="0" smtClean="0">
                <a:solidFill>
                  <a:schemeClr val="accent4">
                    <a:lumMod val="75000"/>
                  </a:schemeClr>
                </a:solidFill>
              </a:rPr>
              <a:t>Personal</a:t>
            </a:r>
            <a:endParaRPr lang="en-GB" sz="2100" b="1" dirty="0">
              <a:solidFill>
                <a:schemeClr val="accent4">
                  <a:lumMod val="75000"/>
                </a:schemeClr>
              </a:solidFill>
            </a:endParaRPr>
          </a:p>
          <a:p>
            <a:pPr fontAlgn="base">
              <a:spcAft>
                <a:spcPct val="0"/>
              </a:spcAft>
              <a:tabLst>
                <a:tab pos="1866900" algn="l"/>
              </a:tabLst>
            </a:pPr>
            <a:r>
              <a:rPr lang="en-GB" sz="2100" dirty="0"/>
              <a:t>An experience of being away from home: personal organisation, co-operating &amp; working with others in a variety of </a:t>
            </a:r>
            <a:r>
              <a:rPr lang="en-GB" sz="2100" dirty="0" smtClean="0"/>
              <a:t>environments.</a:t>
            </a:r>
            <a:endParaRPr lang="en-GB" sz="2100" dirty="0"/>
          </a:p>
          <a:p>
            <a:pPr marL="0" indent="0" fontAlgn="base">
              <a:spcAft>
                <a:spcPct val="0"/>
              </a:spcAft>
              <a:buNone/>
              <a:tabLst>
                <a:tab pos="1866900" algn="l"/>
              </a:tabLst>
            </a:pPr>
            <a:r>
              <a:rPr lang="en-GB" sz="2100" b="1" dirty="0">
                <a:solidFill>
                  <a:schemeClr val="accent4">
                    <a:lumMod val="75000"/>
                  </a:schemeClr>
                </a:solidFill>
              </a:rPr>
              <a:t>Enjoyment</a:t>
            </a:r>
          </a:p>
          <a:p>
            <a:pPr fontAlgn="base">
              <a:spcAft>
                <a:spcPct val="0"/>
              </a:spcAft>
              <a:tabLst>
                <a:tab pos="1866900" algn="l"/>
              </a:tabLst>
            </a:pPr>
            <a:r>
              <a:rPr lang="en-GB" sz="2100" dirty="0"/>
              <a:t>Making new friends and forming strong bonds with </a:t>
            </a:r>
            <a:r>
              <a:rPr lang="en-GB" sz="2100" dirty="0" smtClean="0"/>
              <a:t>classmates.</a:t>
            </a:r>
            <a:endParaRPr lang="en-GB" sz="2100" dirty="0"/>
          </a:p>
          <a:p>
            <a:pPr marL="0" indent="0" fontAlgn="base">
              <a:spcAft>
                <a:spcPct val="0"/>
              </a:spcAft>
              <a:buNone/>
              <a:tabLst>
                <a:tab pos="1866900" algn="l"/>
              </a:tabLst>
            </a:pPr>
            <a:r>
              <a:rPr lang="en-GB" sz="2100" b="1" dirty="0">
                <a:solidFill>
                  <a:schemeClr val="accent4">
                    <a:lumMod val="75000"/>
                  </a:schemeClr>
                </a:solidFill>
              </a:rPr>
              <a:t>Development</a:t>
            </a:r>
          </a:p>
          <a:p>
            <a:pPr fontAlgn="base">
              <a:spcAft>
                <a:spcPct val="0"/>
              </a:spcAft>
              <a:tabLst>
                <a:tab pos="1866900" algn="l"/>
              </a:tabLst>
            </a:pPr>
            <a:r>
              <a:rPr lang="en-GB" sz="2100" dirty="0"/>
              <a:t>An experience which can broaden the mind and inspire future trips and study </a:t>
            </a:r>
            <a:r>
              <a:rPr lang="en-GB" sz="2100" dirty="0" smtClean="0"/>
              <a:t>options.</a:t>
            </a:r>
            <a:endParaRPr lang="en-GB" sz="2100" dirty="0"/>
          </a:p>
        </p:txBody>
      </p:sp>
      <p:sp>
        <p:nvSpPr>
          <p:cNvPr id="12" name="TextBox 11"/>
          <p:cNvSpPr txBox="1"/>
          <p:nvPr/>
        </p:nvSpPr>
        <p:spPr>
          <a:xfrm>
            <a:off x="5292080" y="1772816"/>
            <a:ext cx="1984774" cy="369332"/>
          </a:xfrm>
          <a:prstGeom prst="rect">
            <a:avLst/>
          </a:prstGeom>
          <a:solidFill>
            <a:schemeClr val="bg1"/>
          </a:solidFill>
        </p:spPr>
        <p:txBody>
          <a:bodyPr wrap="none" rtlCol="0">
            <a:spAutoFit/>
          </a:bodyPr>
          <a:lstStyle/>
          <a:p>
            <a:r>
              <a:rPr lang="en-GB" b="1" dirty="0" smtClean="0">
                <a:solidFill>
                  <a:schemeClr val="accent4">
                    <a:lumMod val="75000"/>
                  </a:schemeClr>
                </a:solidFill>
              </a:rPr>
              <a:t>Benefits of the trip</a:t>
            </a:r>
            <a:endParaRPr lang="en-GB" b="1" dirty="0">
              <a:solidFill>
                <a:schemeClr val="accent4">
                  <a:lumMod val="75000"/>
                </a:schemeClr>
              </a:solidFill>
            </a:endParaRPr>
          </a:p>
        </p:txBody>
      </p:sp>
      <p:sp>
        <p:nvSpPr>
          <p:cNvPr id="15" name="Content Placeholder 2"/>
          <p:cNvSpPr txBox="1">
            <a:spLocks/>
          </p:cNvSpPr>
          <p:nvPr/>
        </p:nvSpPr>
        <p:spPr>
          <a:xfrm>
            <a:off x="323528" y="1988840"/>
            <a:ext cx="4104456" cy="3672408"/>
          </a:xfrm>
          <a:prstGeom prst="rect">
            <a:avLst/>
          </a:prstGeom>
          <a:ln>
            <a:solidFill>
              <a:schemeClr val="tx1">
                <a:lumMod val="50000"/>
                <a:lumOff val="50000"/>
              </a:schemeClr>
            </a:solidFill>
          </a:ln>
        </p:spPr>
        <p:txBody>
          <a:bodyPr vert="horz" lIns="91440" tIns="45720" rIns="91440" bIns="4572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base">
              <a:spcAft>
                <a:spcPct val="0"/>
              </a:spcAft>
              <a:tabLst>
                <a:tab pos="1866900" algn="l"/>
              </a:tabLst>
            </a:pPr>
            <a:endParaRPr lang="en-GB" sz="1300" dirty="0" smtClean="0"/>
          </a:p>
          <a:p>
            <a:r>
              <a:rPr lang="en-GB" sz="1800" dirty="0" smtClean="0"/>
              <a:t>Gain </a:t>
            </a:r>
            <a:r>
              <a:rPr lang="en-GB" sz="1800" dirty="0"/>
              <a:t>a better understanding of the events and experiences of soldiers in World War I</a:t>
            </a:r>
          </a:p>
          <a:p>
            <a:r>
              <a:rPr lang="en-GB" sz="1800" dirty="0" smtClean="0"/>
              <a:t>Gain </a:t>
            </a:r>
            <a:r>
              <a:rPr lang="en-GB" sz="1800" dirty="0"/>
              <a:t>a sense of the breadth of history</a:t>
            </a:r>
          </a:p>
          <a:p>
            <a:r>
              <a:rPr lang="en-GB" sz="1800" dirty="0" smtClean="0"/>
              <a:t>Visit </a:t>
            </a:r>
            <a:r>
              <a:rPr lang="en-GB" sz="1800" dirty="0"/>
              <a:t>a foreign country and experience another language and culture</a:t>
            </a:r>
          </a:p>
        </p:txBody>
      </p:sp>
      <p:sp>
        <p:nvSpPr>
          <p:cNvPr id="16" name="TextBox 15"/>
          <p:cNvSpPr txBox="1"/>
          <p:nvPr/>
        </p:nvSpPr>
        <p:spPr>
          <a:xfrm>
            <a:off x="611560" y="1772816"/>
            <a:ext cx="1697260" cy="369332"/>
          </a:xfrm>
          <a:prstGeom prst="rect">
            <a:avLst/>
          </a:prstGeom>
          <a:solidFill>
            <a:schemeClr val="bg1"/>
          </a:solidFill>
        </p:spPr>
        <p:txBody>
          <a:bodyPr wrap="none" rtlCol="0">
            <a:spAutoFit/>
          </a:bodyPr>
          <a:lstStyle/>
          <a:p>
            <a:r>
              <a:rPr lang="en-GB" b="1" dirty="0" smtClean="0">
                <a:solidFill>
                  <a:schemeClr val="accent4">
                    <a:lumMod val="75000"/>
                  </a:schemeClr>
                </a:solidFill>
              </a:rPr>
              <a:t>Aims of the Trip</a:t>
            </a:r>
            <a:endParaRPr lang="en-GB" b="1" dirty="0">
              <a:solidFill>
                <a:schemeClr val="accent4">
                  <a:lumMod val="75000"/>
                </a:schemeClr>
              </a:solidFill>
            </a:endParaRPr>
          </a:p>
        </p:txBody>
      </p:sp>
    </p:spTree>
    <p:extLst>
      <p:ext uri="{BB962C8B-B14F-4D97-AF65-F5344CB8AC3E}">
        <p14:creationId xmlns:p14="http://schemas.microsoft.com/office/powerpoint/2010/main" val="2084795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3">
              <a:lumMod val="60000"/>
              <a:lumOff val="40000"/>
            </a:schemeClr>
          </a:solidFill>
          <a:ln>
            <a:solidFill>
              <a:schemeClr val="accent4">
                <a:lumMod val="50000"/>
              </a:schemeClr>
            </a:solidFill>
          </a:ln>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Contents</a:t>
            </a:r>
            <a:endParaRPr lang="en-GB" sz="3200" b="1" dirty="0">
              <a:solidFill>
                <a:schemeClr val="accent4">
                  <a:lumMod val="75000"/>
                </a:schemeClr>
              </a:solidFill>
            </a:endParaRPr>
          </a:p>
        </p:txBody>
      </p:sp>
      <p:sp>
        <p:nvSpPr>
          <p:cNvPr id="23" name="Rectangle 22"/>
          <p:cNvSpPr/>
          <p:nvPr/>
        </p:nvSpPr>
        <p:spPr>
          <a:xfrm>
            <a:off x="626301" y="2200672"/>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		About Us</a:t>
            </a:r>
            <a:endParaRPr lang="en-GB" dirty="0"/>
          </a:p>
        </p:txBody>
      </p:sp>
      <p:sp>
        <p:nvSpPr>
          <p:cNvPr id="24" name="Rectangle 23"/>
          <p:cNvSpPr/>
          <p:nvPr/>
        </p:nvSpPr>
        <p:spPr>
          <a:xfrm>
            <a:off x="626301" y="2694124"/>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5A58"/>
                </a:solidFill>
              </a:rPr>
              <a:t>		</a:t>
            </a:r>
            <a:r>
              <a:rPr lang="en-GB" dirty="0" smtClean="0">
                <a:solidFill>
                  <a:srgbClr val="005A58"/>
                </a:solidFill>
              </a:rPr>
              <a:t>	</a:t>
            </a:r>
            <a:r>
              <a:rPr lang="en-GB" dirty="0" smtClean="0">
                <a:solidFill>
                  <a:schemeClr val="bg1"/>
                </a:solidFill>
              </a:rPr>
              <a:t>Your Destination</a:t>
            </a:r>
            <a:endParaRPr lang="en-GB" dirty="0">
              <a:solidFill>
                <a:schemeClr val="bg1"/>
              </a:solidFill>
            </a:endParaRPr>
          </a:p>
        </p:txBody>
      </p:sp>
      <p:sp>
        <p:nvSpPr>
          <p:cNvPr id="25" name="Rectangle 24"/>
          <p:cNvSpPr/>
          <p:nvPr/>
        </p:nvSpPr>
        <p:spPr>
          <a:xfrm>
            <a:off x="626301" y="4193034"/>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GB" dirty="0"/>
              <a:t>Aims &amp; Benefits of your Trip</a:t>
            </a:r>
          </a:p>
        </p:txBody>
      </p:sp>
      <p:sp>
        <p:nvSpPr>
          <p:cNvPr id="26" name="Rectangle 25"/>
          <p:cNvSpPr/>
          <p:nvPr/>
        </p:nvSpPr>
        <p:spPr>
          <a:xfrm>
            <a:off x="626301" y="3187924"/>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Your Itinerary &amp; Accommodation</a:t>
            </a:r>
            <a:endParaRPr lang="en-GB" dirty="0"/>
          </a:p>
        </p:txBody>
      </p:sp>
      <p:sp>
        <p:nvSpPr>
          <p:cNvPr id="27" name="Rectangle 26"/>
          <p:cNvSpPr/>
          <p:nvPr/>
        </p:nvSpPr>
        <p:spPr>
          <a:xfrm>
            <a:off x="626301" y="3683152"/>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dirty="0" smtClean="0"/>
              <a:t>	Star Attractions</a:t>
            </a:r>
            <a:endParaRPr lang="en-GB" dirty="0"/>
          </a:p>
        </p:txBody>
      </p:sp>
      <p:sp>
        <p:nvSpPr>
          <p:cNvPr id="12" name="Rectangle 11"/>
          <p:cNvSpPr/>
          <p:nvPr/>
        </p:nvSpPr>
        <p:spPr>
          <a:xfrm>
            <a:off x="626301" y="4681586"/>
            <a:ext cx="8091814" cy="432048"/>
          </a:xfrm>
          <a:prstGeom prst="rect">
            <a:avLst/>
          </a:prstGeom>
          <a:solidFill>
            <a:schemeClr val="accent3">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What’s Included</a:t>
            </a:r>
          </a:p>
        </p:txBody>
      </p:sp>
      <p:sp>
        <p:nvSpPr>
          <p:cNvPr id="14" name="Rectangle 13"/>
          <p:cNvSpPr/>
          <p:nvPr/>
        </p:nvSpPr>
        <p:spPr>
          <a:xfrm>
            <a:off x="626301" y="5159968"/>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a:t>
            </a:r>
            <a:r>
              <a:rPr lang="en-GB" dirty="0"/>
              <a:t>What next and further Questions</a:t>
            </a:r>
          </a:p>
        </p:txBody>
      </p:sp>
      <p:sp>
        <p:nvSpPr>
          <p:cNvPr id="13" name="Rounded Rectangle 12"/>
          <p:cNvSpPr/>
          <p:nvPr/>
        </p:nvSpPr>
        <p:spPr>
          <a:xfrm>
            <a:off x="1187613" y="1759508"/>
            <a:ext cx="528453" cy="4018991"/>
          </a:xfrm>
          <a:prstGeom prst="roundRect">
            <a:avLst/>
          </a:prstGeom>
          <a:solidFill>
            <a:schemeClr val="accent3">
              <a:lumMod val="60000"/>
              <a:lumOff val="40000"/>
            </a:schemeClr>
          </a:solidFill>
          <a:ln>
            <a:solidFill>
              <a:schemeClr val="accent4">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602424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 y="0"/>
            <a:ext cx="9144000" cy="6858000"/>
          </a:xfrm>
          <a:prstGeom prst="rect">
            <a:avLst/>
          </a:prstGeom>
        </p:spPr>
      </p:pic>
      <p:sp>
        <p:nvSpPr>
          <p:cNvPr id="3" name="TextBox 2"/>
          <p:cNvSpPr txBox="1"/>
          <p:nvPr/>
        </p:nvSpPr>
        <p:spPr>
          <a:xfrm>
            <a:off x="3111796" y="344897"/>
            <a:ext cx="5818329" cy="523220"/>
          </a:xfrm>
          <a:prstGeom prst="rect">
            <a:avLst/>
          </a:prstGeom>
          <a:noFill/>
        </p:spPr>
        <p:txBody>
          <a:bodyPr wrap="square" rtlCol="0">
            <a:spAutoFit/>
          </a:bodyPr>
          <a:lstStyle/>
          <a:p>
            <a:pPr algn="r"/>
            <a:r>
              <a:rPr lang="en-GB" sz="2800" b="1" dirty="0" smtClean="0">
                <a:solidFill>
                  <a:schemeClr val="accent4">
                    <a:lumMod val="75000"/>
                  </a:schemeClr>
                </a:solidFill>
              </a:rPr>
              <a:t>What’s Included?</a:t>
            </a:r>
            <a:endParaRPr lang="en-GB" sz="2800" b="1" dirty="0">
              <a:solidFill>
                <a:schemeClr val="accent4">
                  <a:lumMod val="75000"/>
                </a:schemeClr>
              </a:solidFill>
            </a:endParaRPr>
          </a:p>
        </p:txBody>
      </p:sp>
      <p:sp>
        <p:nvSpPr>
          <p:cNvPr id="14" name="TextBox 13"/>
          <p:cNvSpPr txBox="1"/>
          <p:nvPr/>
        </p:nvSpPr>
        <p:spPr>
          <a:xfrm>
            <a:off x="611560" y="1772816"/>
            <a:ext cx="184731" cy="369332"/>
          </a:xfrm>
          <a:prstGeom prst="rect">
            <a:avLst/>
          </a:prstGeom>
          <a:solidFill>
            <a:schemeClr val="bg1"/>
          </a:solidFill>
        </p:spPr>
        <p:txBody>
          <a:bodyPr wrap="none" rtlCol="0">
            <a:spAutoFit/>
          </a:bodyPr>
          <a:lstStyle/>
          <a:p>
            <a:endParaRPr lang="en-GB" b="1" dirty="0">
              <a:solidFill>
                <a:schemeClr val="accent4">
                  <a:lumMod val="75000"/>
                </a:schemeClr>
              </a:solidFill>
            </a:endParaRPr>
          </a:p>
        </p:txBody>
      </p:sp>
      <p:graphicFrame>
        <p:nvGraphicFramePr>
          <p:cNvPr id="17" name="Diagram 16"/>
          <p:cNvGraphicFramePr/>
          <p:nvPr>
            <p:extLst>
              <p:ext uri="{D42A27DB-BD31-4B8C-83A1-F6EECF244321}">
                <p14:modId xmlns:p14="http://schemas.microsoft.com/office/powerpoint/2010/main" val="1946957923"/>
              </p:ext>
            </p:extLst>
          </p:nvPr>
        </p:nvGraphicFramePr>
        <p:xfrm>
          <a:off x="347786" y="1628799"/>
          <a:ext cx="8616702" cy="4826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1248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3">
              <a:lumMod val="60000"/>
              <a:lumOff val="40000"/>
            </a:schemeClr>
          </a:solidFill>
          <a:ln>
            <a:solidFill>
              <a:schemeClr val="accent4">
                <a:lumMod val="50000"/>
              </a:schemeClr>
            </a:solidFill>
          </a:ln>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Contents</a:t>
            </a:r>
            <a:endParaRPr lang="en-GB" sz="3200" b="1" dirty="0">
              <a:solidFill>
                <a:schemeClr val="accent4">
                  <a:lumMod val="75000"/>
                </a:schemeClr>
              </a:solidFill>
            </a:endParaRPr>
          </a:p>
        </p:txBody>
      </p:sp>
      <p:sp>
        <p:nvSpPr>
          <p:cNvPr id="23" name="Rectangle 22"/>
          <p:cNvSpPr/>
          <p:nvPr/>
        </p:nvSpPr>
        <p:spPr>
          <a:xfrm>
            <a:off x="626301" y="2200672"/>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		About Us</a:t>
            </a:r>
            <a:endParaRPr lang="en-GB" dirty="0"/>
          </a:p>
        </p:txBody>
      </p:sp>
      <p:sp>
        <p:nvSpPr>
          <p:cNvPr id="24" name="Rectangle 23"/>
          <p:cNvSpPr/>
          <p:nvPr/>
        </p:nvSpPr>
        <p:spPr>
          <a:xfrm>
            <a:off x="626301" y="2694124"/>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5A58"/>
                </a:solidFill>
              </a:rPr>
              <a:t>		</a:t>
            </a:r>
            <a:r>
              <a:rPr lang="en-GB" dirty="0" smtClean="0">
                <a:solidFill>
                  <a:srgbClr val="005A58"/>
                </a:solidFill>
              </a:rPr>
              <a:t>	</a:t>
            </a:r>
            <a:r>
              <a:rPr lang="en-GB" dirty="0" smtClean="0">
                <a:solidFill>
                  <a:schemeClr val="bg1"/>
                </a:solidFill>
              </a:rPr>
              <a:t>Your Destination</a:t>
            </a:r>
            <a:endParaRPr lang="en-GB" dirty="0">
              <a:solidFill>
                <a:schemeClr val="bg1"/>
              </a:solidFill>
            </a:endParaRPr>
          </a:p>
        </p:txBody>
      </p:sp>
      <p:sp>
        <p:nvSpPr>
          <p:cNvPr id="25" name="Rectangle 24"/>
          <p:cNvSpPr/>
          <p:nvPr/>
        </p:nvSpPr>
        <p:spPr>
          <a:xfrm>
            <a:off x="626301" y="4193034"/>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GB" dirty="0"/>
              <a:t>Aims &amp; Benefits of your Trip</a:t>
            </a:r>
          </a:p>
        </p:txBody>
      </p:sp>
      <p:sp>
        <p:nvSpPr>
          <p:cNvPr id="26" name="Rectangle 25"/>
          <p:cNvSpPr/>
          <p:nvPr/>
        </p:nvSpPr>
        <p:spPr>
          <a:xfrm>
            <a:off x="626301" y="3187924"/>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Your Itinerary &amp; Accommodation</a:t>
            </a:r>
            <a:endParaRPr lang="en-GB" dirty="0"/>
          </a:p>
        </p:txBody>
      </p:sp>
      <p:sp>
        <p:nvSpPr>
          <p:cNvPr id="27" name="Rectangle 26"/>
          <p:cNvSpPr/>
          <p:nvPr/>
        </p:nvSpPr>
        <p:spPr>
          <a:xfrm>
            <a:off x="626301" y="3683152"/>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dirty="0" smtClean="0"/>
              <a:t>	Star Attractions</a:t>
            </a:r>
            <a:endParaRPr lang="en-GB" dirty="0"/>
          </a:p>
        </p:txBody>
      </p:sp>
      <p:sp>
        <p:nvSpPr>
          <p:cNvPr id="12" name="Rectangle 11"/>
          <p:cNvSpPr/>
          <p:nvPr/>
        </p:nvSpPr>
        <p:spPr>
          <a:xfrm>
            <a:off x="626301" y="4681586"/>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What’s Included</a:t>
            </a:r>
          </a:p>
        </p:txBody>
      </p:sp>
      <p:sp>
        <p:nvSpPr>
          <p:cNvPr id="14" name="Rectangle 13"/>
          <p:cNvSpPr/>
          <p:nvPr/>
        </p:nvSpPr>
        <p:spPr>
          <a:xfrm>
            <a:off x="626301" y="5159968"/>
            <a:ext cx="8091814" cy="432048"/>
          </a:xfrm>
          <a:prstGeom prst="rect">
            <a:avLst/>
          </a:prstGeom>
          <a:solidFill>
            <a:schemeClr val="accent3">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What next and further Questions</a:t>
            </a:r>
            <a:endParaRPr lang="en-GB" dirty="0"/>
          </a:p>
        </p:txBody>
      </p:sp>
      <p:sp>
        <p:nvSpPr>
          <p:cNvPr id="13" name="Rounded Rectangle 12"/>
          <p:cNvSpPr/>
          <p:nvPr/>
        </p:nvSpPr>
        <p:spPr>
          <a:xfrm>
            <a:off x="1187613" y="1759508"/>
            <a:ext cx="528453" cy="4018991"/>
          </a:xfrm>
          <a:prstGeom prst="roundRect">
            <a:avLst/>
          </a:prstGeom>
          <a:solidFill>
            <a:schemeClr val="accent3">
              <a:lumMod val="60000"/>
              <a:lumOff val="40000"/>
            </a:schemeClr>
          </a:solidFill>
          <a:ln>
            <a:solidFill>
              <a:schemeClr val="accent4">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75529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 y="-130629"/>
            <a:ext cx="9144000" cy="6858000"/>
          </a:xfrm>
          <a:prstGeom prst="rect">
            <a:avLst/>
          </a:prstGeom>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What next?</a:t>
            </a:r>
            <a:endParaRPr lang="en-GB" sz="3200" b="1" dirty="0">
              <a:solidFill>
                <a:schemeClr val="accent4">
                  <a:lumMod val="75000"/>
                </a:schemeClr>
              </a:solidFill>
            </a:endParaRPr>
          </a:p>
        </p:txBody>
      </p:sp>
      <p:sp>
        <p:nvSpPr>
          <p:cNvPr id="25" name="Content Placeholder 2"/>
          <p:cNvSpPr txBox="1">
            <a:spLocks/>
          </p:cNvSpPr>
          <p:nvPr/>
        </p:nvSpPr>
        <p:spPr>
          <a:xfrm>
            <a:off x="323527" y="1565753"/>
            <a:ext cx="8506573" cy="4997885"/>
          </a:xfrm>
          <a:prstGeom prst="rect">
            <a:avLst/>
          </a:prstGeom>
          <a:ln>
            <a:solidFill>
              <a:schemeClr val="accent4">
                <a:lumMod val="75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GB" sz="1900" dirty="0"/>
          </a:p>
        </p:txBody>
      </p:sp>
      <p:sp>
        <p:nvSpPr>
          <p:cNvPr id="2" name="TextBox 1"/>
          <p:cNvSpPr txBox="1"/>
          <p:nvPr/>
        </p:nvSpPr>
        <p:spPr>
          <a:xfrm>
            <a:off x="492369" y="1768510"/>
            <a:ext cx="8219552" cy="4308872"/>
          </a:xfrm>
          <a:prstGeom prst="rect">
            <a:avLst/>
          </a:prstGeom>
          <a:noFill/>
        </p:spPr>
        <p:txBody>
          <a:bodyPr wrap="square" rtlCol="0">
            <a:spAutoFit/>
          </a:bodyPr>
          <a:lstStyle/>
          <a:p>
            <a:r>
              <a:rPr lang="en-GB" sz="1600" dirty="0" smtClean="0"/>
              <a:t>To confirm your child’s place on this trip, you will need to follow these simple steps:</a:t>
            </a:r>
          </a:p>
          <a:p>
            <a:endParaRPr lang="en-GB" sz="1600" b="1" dirty="0"/>
          </a:p>
          <a:p>
            <a:pPr marL="285750" indent="-285750">
              <a:buFont typeface="Arial" panose="020B0604020202020204" pitchFamily="34" charset="0"/>
              <a:buChar char="•"/>
            </a:pPr>
            <a:r>
              <a:rPr lang="en-GB" sz="1600" b="1" dirty="0" smtClean="0"/>
              <a:t>BOOKING FORM</a:t>
            </a:r>
          </a:p>
          <a:p>
            <a:r>
              <a:rPr lang="en-GB" sz="1600" dirty="0" smtClean="0"/>
              <a:t>Complete and sign the parents booking form and return it to the school, with a colour photocopy of your child’s passport.</a:t>
            </a:r>
          </a:p>
          <a:p>
            <a:endParaRPr lang="en-GB" sz="1600" dirty="0" smtClean="0"/>
          </a:p>
          <a:p>
            <a:pPr marL="285750" indent="-285750">
              <a:buFont typeface="Arial" panose="020B0604020202020204" pitchFamily="34" charset="0"/>
              <a:buChar char="•"/>
            </a:pPr>
            <a:r>
              <a:rPr lang="en-GB" sz="1600" b="1" dirty="0" smtClean="0"/>
              <a:t>DEPOSIT AND REMANING BALANCE</a:t>
            </a:r>
          </a:p>
          <a:p>
            <a:r>
              <a:rPr lang="en-GB" sz="1600" dirty="0" smtClean="0"/>
              <a:t>Pay the non-refundable deposit to the school, and pay the remaining balance according to the payment schedule outlined by the party leader.</a:t>
            </a:r>
          </a:p>
          <a:p>
            <a:endParaRPr lang="en-GB" sz="1600" dirty="0" smtClean="0"/>
          </a:p>
          <a:p>
            <a:pPr marL="285750" indent="-285750">
              <a:buFont typeface="Arial" panose="020B0604020202020204" pitchFamily="34" charset="0"/>
              <a:buChar char="•"/>
            </a:pPr>
            <a:r>
              <a:rPr lang="en-GB" sz="1600" b="1" dirty="0" smtClean="0"/>
              <a:t>VISAS AND VALID PASSPORTS</a:t>
            </a:r>
          </a:p>
          <a:p>
            <a:r>
              <a:rPr lang="en-GB" sz="1600" dirty="0" smtClean="0"/>
              <a:t>Parent’s are responsible for ensuring that passports are updated and visa requirements according to their child’s destination are fulfilled prior to departure. Neither Travelbound or the school are responsible for any cancellation fees occurred due to unsuccessful visa applications. Please consult your local French embassy and/or the following website: </a:t>
            </a:r>
            <a:r>
              <a:rPr lang="en-GB" sz="1600" dirty="0">
                <a:hlinkClick r:id="rId4"/>
              </a:rPr>
              <a:t>http://www.diplomatie.gouv.fr/en/coming-to-france/</a:t>
            </a:r>
            <a:endParaRPr lang="en-GB" sz="1600" dirty="0" smtClean="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1581429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Your questions</a:t>
            </a:r>
            <a:endParaRPr lang="en-GB" sz="3200" b="1" dirty="0">
              <a:solidFill>
                <a:schemeClr val="accent4">
                  <a:lumMod val="75000"/>
                </a:schemeClr>
              </a:solidFill>
            </a:endParaRPr>
          </a:p>
        </p:txBody>
      </p:sp>
      <p:sp>
        <p:nvSpPr>
          <p:cNvPr id="25" name="Content Placeholder 2"/>
          <p:cNvSpPr txBox="1">
            <a:spLocks/>
          </p:cNvSpPr>
          <p:nvPr/>
        </p:nvSpPr>
        <p:spPr>
          <a:xfrm>
            <a:off x="323527" y="1565753"/>
            <a:ext cx="8506573" cy="4997885"/>
          </a:xfrm>
          <a:prstGeom prst="rect">
            <a:avLst/>
          </a:prstGeom>
          <a:ln>
            <a:solidFill>
              <a:schemeClr val="accent4">
                <a:lumMod val="75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GB" sz="1900" dirty="0"/>
          </a:p>
        </p:txBody>
      </p:sp>
      <p:pic>
        <p:nvPicPr>
          <p:cNvPr id="7" name="Picture 4" descr="http://glenwj.files.wordpress.com/2012/01/question-ma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565752"/>
            <a:ext cx="8506572" cy="499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910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Contents</a:t>
            </a:r>
            <a:endParaRPr lang="en-GB" sz="3200" b="1" dirty="0">
              <a:solidFill>
                <a:schemeClr val="accent4">
                  <a:lumMod val="75000"/>
                </a:schemeClr>
              </a:solidFill>
            </a:endParaRPr>
          </a:p>
        </p:txBody>
      </p:sp>
      <p:sp>
        <p:nvSpPr>
          <p:cNvPr id="23" name="Rectangle 22"/>
          <p:cNvSpPr/>
          <p:nvPr/>
        </p:nvSpPr>
        <p:spPr>
          <a:xfrm>
            <a:off x="626301" y="2200672"/>
            <a:ext cx="8091814" cy="432048"/>
          </a:xfrm>
          <a:prstGeom prst="rect">
            <a:avLst/>
          </a:prstGeom>
          <a:solidFill>
            <a:schemeClr val="accent3">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		</a:t>
            </a:r>
            <a:r>
              <a:rPr lang="en-GB" dirty="0">
                <a:solidFill>
                  <a:srgbClr val="005A58"/>
                </a:solidFill>
              </a:rPr>
              <a:t>About Us</a:t>
            </a:r>
          </a:p>
        </p:txBody>
      </p:sp>
      <p:sp>
        <p:nvSpPr>
          <p:cNvPr id="24" name="Rectangle 23"/>
          <p:cNvSpPr/>
          <p:nvPr/>
        </p:nvSpPr>
        <p:spPr>
          <a:xfrm>
            <a:off x="626301" y="2694124"/>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		</a:t>
            </a:r>
            <a:r>
              <a:rPr lang="en-GB" dirty="0" smtClean="0">
                <a:solidFill>
                  <a:schemeClr val="bg1"/>
                </a:solidFill>
              </a:rPr>
              <a:t>	Your Destination</a:t>
            </a:r>
            <a:endParaRPr lang="en-GB" dirty="0">
              <a:solidFill>
                <a:schemeClr val="bg1"/>
              </a:solidFill>
            </a:endParaRPr>
          </a:p>
        </p:txBody>
      </p:sp>
      <p:sp>
        <p:nvSpPr>
          <p:cNvPr id="25" name="Rectangle 24"/>
          <p:cNvSpPr/>
          <p:nvPr/>
        </p:nvSpPr>
        <p:spPr>
          <a:xfrm>
            <a:off x="626301" y="3187576"/>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Your Itinerary &amp; Accommodation</a:t>
            </a:r>
            <a:endParaRPr lang="en-GB" dirty="0"/>
          </a:p>
        </p:txBody>
      </p:sp>
      <p:sp>
        <p:nvSpPr>
          <p:cNvPr id="26" name="Rectangle 25"/>
          <p:cNvSpPr/>
          <p:nvPr/>
        </p:nvSpPr>
        <p:spPr>
          <a:xfrm>
            <a:off x="626301" y="3681028"/>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Star Attractions</a:t>
            </a:r>
            <a:endParaRPr lang="en-GB" dirty="0"/>
          </a:p>
        </p:txBody>
      </p:sp>
      <p:sp>
        <p:nvSpPr>
          <p:cNvPr id="27" name="Rectangle 26"/>
          <p:cNvSpPr/>
          <p:nvPr/>
        </p:nvSpPr>
        <p:spPr>
          <a:xfrm>
            <a:off x="626301" y="4174480"/>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Aims &amp; Benefits of your Trip</a:t>
            </a:r>
            <a:endParaRPr lang="en-GB" dirty="0"/>
          </a:p>
        </p:txBody>
      </p:sp>
      <p:sp>
        <p:nvSpPr>
          <p:cNvPr id="28" name="Rectangle 27"/>
          <p:cNvSpPr/>
          <p:nvPr/>
        </p:nvSpPr>
        <p:spPr>
          <a:xfrm>
            <a:off x="626301" y="5145360"/>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a:t>
            </a:r>
            <a:r>
              <a:rPr lang="en-GB" dirty="0"/>
              <a:t>What next and further Questions</a:t>
            </a:r>
          </a:p>
        </p:txBody>
      </p:sp>
      <p:sp>
        <p:nvSpPr>
          <p:cNvPr id="11" name="Rectangle 10"/>
          <p:cNvSpPr/>
          <p:nvPr/>
        </p:nvSpPr>
        <p:spPr>
          <a:xfrm>
            <a:off x="626301" y="4670895"/>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What’s Included?</a:t>
            </a:r>
            <a:endParaRPr lang="en-GB" dirty="0"/>
          </a:p>
        </p:txBody>
      </p:sp>
      <p:sp>
        <p:nvSpPr>
          <p:cNvPr id="21" name="Rounded Rectangle 20"/>
          <p:cNvSpPr/>
          <p:nvPr/>
        </p:nvSpPr>
        <p:spPr>
          <a:xfrm>
            <a:off x="1187613" y="1759508"/>
            <a:ext cx="528453" cy="4057092"/>
          </a:xfrm>
          <a:prstGeom prst="roundRect">
            <a:avLst/>
          </a:prstGeom>
          <a:solidFill>
            <a:schemeClr val="accent3">
              <a:lumMod val="60000"/>
              <a:lumOff val="40000"/>
            </a:schemeClr>
          </a:solidFill>
          <a:ln>
            <a:solidFill>
              <a:schemeClr val="accent4">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952111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velbound Powerpoint templa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3625"/>
            <a:ext cx="49720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200" y="6143624"/>
            <a:ext cx="5207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09538"/>
            <a:ext cx="2755900" cy="79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1418" b="4120"/>
          <a:stretch/>
        </p:blipFill>
        <p:spPr bwMode="auto">
          <a:xfrm>
            <a:off x="0" y="1052973"/>
            <a:ext cx="9144000" cy="575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6143624"/>
            <a:ext cx="85915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143624"/>
            <a:ext cx="29527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3201" y="6263014"/>
            <a:ext cx="5499100" cy="523220"/>
          </a:xfrm>
          <a:prstGeom prst="rect">
            <a:avLst/>
          </a:prstGeom>
          <a:noFill/>
        </p:spPr>
        <p:txBody>
          <a:bodyPr wrap="square" rtlCol="0">
            <a:spAutoFit/>
          </a:bodyPr>
          <a:lstStyle/>
          <a:p>
            <a:r>
              <a:rPr lang="en-GB" sz="2800" b="1" dirty="0" smtClean="0">
                <a:solidFill>
                  <a:schemeClr val="bg1"/>
                </a:solidFill>
              </a:rPr>
              <a:t>Enjoy you Trip!</a:t>
            </a:r>
            <a:endParaRPr lang="en-GB" sz="2800" b="1" dirty="0">
              <a:solidFill>
                <a:schemeClr val="bg1"/>
              </a:solidFill>
            </a:endParaRPr>
          </a:p>
        </p:txBody>
      </p:sp>
    </p:spTree>
    <p:extLst>
      <p:ext uri="{BB962C8B-B14F-4D97-AF65-F5344CB8AC3E}">
        <p14:creationId xmlns:p14="http://schemas.microsoft.com/office/powerpoint/2010/main" val="265993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w="28575">
            <a:solidFill>
              <a:schemeClr val="accent4">
                <a:lumMod val="75000"/>
              </a:schemeClr>
            </a:solidFill>
          </a:ln>
          <a:effectLst/>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About us</a:t>
            </a:r>
            <a:endParaRPr lang="en-GB" sz="3200" b="1" dirty="0">
              <a:solidFill>
                <a:schemeClr val="accent4">
                  <a:lumMod val="75000"/>
                </a:schemeClr>
              </a:solidFill>
            </a:endParaRPr>
          </a:p>
        </p:txBody>
      </p:sp>
      <p:sp>
        <p:nvSpPr>
          <p:cNvPr id="23" name="Rounded Rectangle 22"/>
          <p:cNvSpPr/>
          <p:nvPr/>
        </p:nvSpPr>
        <p:spPr>
          <a:xfrm>
            <a:off x="271540" y="4372947"/>
            <a:ext cx="1415441" cy="1250553"/>
          </a:xfrm>
          <a:prstGeom prst="roundRect">
            <a:avLst/>
          </a:prstGeom>
          <a:solidFill>
            <a:schemeClr val="accent3">
              <a:lumMod val="60000"/>
              <a:lumOff val="40000"/>
            </a:schemeClr>
          </a:solidFill>
          <a:ln>
            <a:solidFill>
              <a:schemeClr val="accent4">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Rounded Rectangle 1"/>
          <p:cNvSpPr/>
          <p:nvPr/>
        </p:nvSpPr>
        <p:spPr>
          <a:xfrm>
            <a:off x="1686981" y="4372946"/>
            <a:ext cx="7277912" cy="1250554"/>
          </a:xfrm>
          <a:prstGeom prst="roundRect">
            <a:avLst/>
          </a:prstGeom>
          <a:no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14300" lvl="1" indent="-114300" defTabSz="622300">
              <a:lnSpc>
                <a:spcPct val="90000"/>
              </a:lnSpc>
              <a:spcBef>
                <a:spcPct val="0"/>
              </a:spcBef>
              <a:spcAft>
                <a:spcPct val="15000"/>
              </a:spcAft>
              <a:buFontTx/>
              <a:buChar char="••"/>
            </a:pPr>
            <a:endParaRPr lang="en-GB" sz="1400" dirty="0">
              <a:solidFill>
                <a:schemeClr val="tx1"/>
              </a:solidFill>
            </a:endParaRPr>
          </a:p>
          <a:p>
            <a:pPr marL="114300" lvl="1" indent="-114300" defTabSz="622300">
              <a:lnSpc>
                <a:spcPct val="90000"/>
              </a:lnSpc>
              <a:spcBef>
                <a:spcPct val="0"/>
              </a:spcBef>
              <a:spcAft>
                <a:spcPct val="15000"/>
              </a:spcAft>
              <a:buFontTx/>
              <a:buChar char="••"/>
            </a:pPr>
            <a:endParaRPr lang="en-GB" sz="1400" dirty="0">
              <a:solidFill>
                <a:schemeClr val="tx1"/>
              </a:solidFill>
            </a:endParaRPr>
          </a:p>
          <a:p>
            <a:pPr marL="114300" lvl="1" indent="-114300" defTabSz="622300">
              <a:lnSpc>
                <a:spcPct val="90000"/>
              </a:lnSpc>
              <a:spcBef>
                <a:spcPct val="0"/>
              </a:spcBef>
              <a:spcAft>
                <a:spcPct val="15000"/>
              </a:spcAft>
              <a:buFontTx/>
              <a:buChar char="••"/>
            </a:pPr>
            <a:r>
              <a:rPr lang="en-GB" sz="1400" dirty="0" smtClean="0">
                <a:solidFill>
                  <a:schemeClr val="tx1"/>
                </a:solidFill>
              </a:rPr>
              <a:t>Part </a:t>
            </a:r>
            <a:r>
              <a:rPr lang="en-GB" sz="1400" dirty="0">
                <a:solidFill>
                  <a:schemeClr val="tx1"/>
                </a:solidFill>
              </a:rPr>
              <a:t>of </a:t>
            </a:r>
            <a:r>
              <a:rPr lang="en-GB" sz="1400" b="1" dirty="0">
                <a:solidFill>
                  <a:schemeClr val="tx1"/>
                </a:solidFill>
              </a:rPr>
              <a:t>TUI Travel PLC</a:t>
            </a:r>
            <a:r>
              <a:rPr lang="en-GB" sz="1400" dirty="0">
                <a:solidFill>
                  <a:schemeClr val="tx1"/>
                </a:solidFill>
              </a:rPr>
              <a:t>, we offer the highest level of financial protection. TUI’s global presence ensures that we have a year-round, </a:t>
            </a:r>
            <a:r>
              <a:rPr lang="en-GB" sz="1400" b="1" dirty="0">
                <a:solidFill>
                  <a:schemeClr val="tx1"/>
                </a:solidFill>
              </a:rPr>
              <a:t>worldwide support network .</a:t>
            </a:r>
          </a:p>
          <a:p>
            <a:pPr marL="114300" lvl="1" indent="-114300" defTabSz="622300">
              <a:lnSpc>
                <a:spcPct val="90000"/>
              </a:lnSpc>
              <a:spcBef>
                <a:spcPct val="0"/>
              </a:spcBef>
              <a:spcAft>
                <a:spcPct val="15000"/>
              </a:spcAft>
              <a:buFontTx/>
              <a:buChar char="••"/>
            </a:pPr>
            <a:r>
              <a:rPr lang="en-US" sz="1400" dirty="0">
                <a:solidFill>
                  <a:schemeClr val="tx1"/>
                </a:solidFill>
              </a:rPr>
              <a:t>We are proud to have been awarded full accreditation for </a:t>
            </a:r>
            <a:r>
              <a:rPr lang="en-US" sz="1400" b="1" dirty="0">
                <a:solidFill>
                  <a:schemeClr val="tx1"/>
                </a:solidFill>
              </a:rPr>
              <a:t>the </a:t>
            </a:r>
            <a:r>
              <a:rPr lang="en-US" sz="1400" b="1" dirty="0" err="1">
                <a:solidFill>
                  <a:schemeClr val="tx1"/>
                </a:solidFill>
              </a:rPr>
              <a:t>LOtC</a:t>
            </a:r>
            <a:r>
              <a:rPr lang="en-US" sz="1400" b="1" dirty="0">
                <a:solidFill>
                  <a:schemeClr val="tx1"/>
                </a:solidFill>
              </a:rPr>
              <a:t> Quality Badge scheme</a:t>
            </a:r>
            <a:r>
              <a:rPr lang="en-US" sz="1400" dirty="0">
                <a:solidFill>
                  <a:schemeClr val="tx1"/>
                </a:solidFill>
              </a:rPr>
              <a:t>, are a full member of the </a:t>
            </a:r>
            <a:r>
              <a:rPr lang="en-US" sz="1400" b="1" dirty="0">
                <a:solidFill>
                  <a:schemeClr val="tx1"/>
                </a:solidFill>
              </a:rPr>
              <a:t>School Travel Forum </a:t>
            </a:r>
            <a:r>
              <a:rPr lang="en-US" sz="1400" dirty="0">
                <a:solidFill>
                  <a:schemeClr val="tx1"/>
                </a:solidFill>
              </a:rPr>
              <a:t>and fully bonded </a:t>
            </a:r>
            <a:r>
              <a:rPr lang="en-US" sz="1400">
                <a:solidFill>
                  <a:schemeClr val="tx1"/>
                </a:solidFill>
              </a:rPr>
              <a:t>by </a:t>
            </a:r>
            <a:r>
              <a:rPr lang="en-US" sz="1400" b="1" smtClean="0">
                <a:solidFill>
                  <a:schemeClr val="tx1"/>
                </a:solidFill>
              </a:rPr>
              <a:t>ABTA.</a:t>
            </a:r>
            <a:endParaRPr lang="en-GB" sz="1400" dirty="0">
              <a:solidFill>
                <a:schemeClr val="tx1"/>
              </a:solidFill>
            </a:endParaRPr>
          </a:p>
          <a:p>
            <a:pPr algn="ctr"/>
            <a:endParaRPr lang="en-GB" dirty="0">
              <a:solidFill>
                <a:schemeClr val="tx1"/>
              </a:solidFill>
            </a:endParaRPr>
          </a:p>
        </p:txBody>
      </p:sp>
      <p:sp>
        <p:nvSpPr>
          <p:cNvPr id="24" name="Rounded Rectangle 23"/>
          <p:cNvSpPr/>
          <p:nvPr/>
        </p:nvSpPr>
        <p:spPr>
          <a:xfrm>
            <a:off x="236771" y="1380960"/>
            <a:ext cx="1415441" cy="1250553"/>
          </a:xfrm>
          <a:prstGeom prst="roundRect">
            <a:avLst/>
          </a:prstGeom>
          <a:solidFill>
            <a:schemeClr val="accent3">
              <a:lumMod val="60000"/>
              <a:lumOff val="40000"/>
            </a:schemeClr>
          </a:solidFill>
          <a:ln>
            <a:solidFill>
              <a:schemeClr val="accent4">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24"/>
          <p:cNvSpPr/>
          <p:nvPr/>
        </p:nvSpPr>
        <p:spPr>
          <a:xfrm>
            <a:off x="1652212" y="1380959"/>
            <a:ext cx="7277912" cy="1250554"/>
          </a:xfrm>
          <a:prstGeom prst="roundRect">
            <a:avLst/>
          </a:prstGeom>
          <a:ln w="28575">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114300" lvl="1" indent="-114300" defTabSz="622300">
              <a:lnSpc>
                <a:spcPct val="90000"/>
              </a:lnSpc>
              <a:spcBef>
                <a:spcPct val="0"/>
              </a:spcBef>
              <a:spcAft>
                <a:spcPct val="15000"/>
              </a:spcAft>
              <a:buFontTx/>
              <a:buChar char="••"/>
            </a:pPr>
            <a:endParaRPr lang="en-GB" sz="1400" dirty="0">
              <a:solidFill>
                <a:schemeClr val="tx1"/>
              </a:solidFill>
            </a:endParaRPr>
          </a:p>
          <a:p>
            <a:pPr marL="114300" lvl="1" indent="-114300" defTabSz="622300">
              <a:lnSpc>
                <a:spcPct val="90000"/>
              </a:lnSpc>
              <a:spcBef>
                <a:spcPct val="0"/>
              </a:spcBef>
              <a:spcAft>
                <a:spcPct val="15000"/>
              </a:spcAft>
              <a:buFontTx/>
              <a:buChar char="••"/>
            </a:pPr>
            <a:endParaRPr lang="en-GB" sz="1400" dirty="0">
              <a:solidFill>
                <a:schemeClr val="tx1"/>
              </a:solidFill>
            </a:endParaRPr>
          </a:p>
          <a:p>
            <a:pPr marL="0" lvl="1" defTabSz="622300">
              <a:lnSpc>
                <a:spcPct val="90000"/>
              </a:lnSpc>
              <a:spcBef>
                <a:spcPct val="0"/>
              </a:spcBef>
              <a:spcAft>
                <a:spcPct val="15000"/>
              </a:spcAft>
            </a:pPr>
            <a:endParaRPr lang="en-GB" sz="1400" dirty="0">
              <a:solidFill>
                <a:schemeClr val="tx1"/>
              </a:solidFill>
            </a:endParaRPr>
          </a:p>
          <a:p>
            <a:pPr marL="114300" lvl="1" indent="-114300" defTabSz="622300">
              <a:lnSpc>
                <a:spcPct val="90000"/>
              </a:lnSpc>
              <a:spcBef>
                <a:spcPct val="0"/>
              </a:spcBef>
              <a:spcAft>
                <a:spcPct val="15000"/>
              </a:spcAft>
              <a:buChar char="••"/>
            </a:pPr>
            <a:r>
              <a:rPr lang="en-GB" sz="1400" dirty="0">
                <a:solidFill>
                  <a:schemeClr val="tx1"/>
                </a:solidFill>
              </a:rPr>
              <a:t>Over </a:t>
            </a:r>
            <a:r>
              <a:rPr lang="en-GB" sz="1400" b="1" dirty="0">
                <a:solidFill>
                  <a:schemeClr val="tx1"/>
                </a:solidFill>
              </a:rPr>
              <a:t>27 years of experience </a:t>
            </a:r>
            <a:r>
              <a:rPr lang="en-GB" sz="1400" dirty="0">
                <a:solidFill>
                  <a:schemeClr val="tx1"/>
                </a:solidFill>
              </a:rPr>
              <a:t>in the educational travel industry with over 20,000 students traveling with us every year.</a:t>
            </a:r>
          </a:p>
          <a:p>
            <a:pPr marL="114300" lvl="1" indent="-114300" defTabSz="622300">
              <a:lnSpc>
                <a:spcPct val="90000"/>
              </a:lnSpc>
              <a:spcBef>
                <a:spcPct val="0"/>
              </a:spcBef>
              <a:spcAft>
                <a:spcPct val="15000"/>
              </a:spcAft>
              <a:buFontTx/>
              <a:buChar char="••"/>
            </a:pPr>
            <a:r>
              <a:rPr lang="en-US" sz="1400" dirty="0">
                <a:solidFill>
                  <a:schemeClr val="tx1"/>
                </a:solidFill>
              </a:rPr>
              <a:t>We provide </a:t>
            </a:r>
            <a:r>
              <a:rPr lang="en-US" sz="1400" b="1" dirty="0">
                <a:solidFill>
                  <a:schemeClr val="tx1"/>
                </a:solidFill>
              </a:rPr>
              <a:t>safe, high-quality, competitively priced tours </a:t>
            </a:r>
            <a:r>
              <a:rPr lang="en-US" sz="1400" dirty="0">
                <a:solidFill>
                  <a:schemeClr val="tx1"/>
                </a:solidFill>
              </a:rPr>
              <a:t>that support classroom learning and we’re here to help group leaders tackle all the practicalities of taking a group away.</a:t>
            </a:r>
            <a:endParaRPr lang="en-GB" sz="1400" dirty="0">
              <a:solidFill>
                <a:schemeClr val="tx1"/>
              </a:solidFill>
            </a:endParaRPr>
          </a:p>
          <a:p>
            <a:pPr marL="114300" lvl="1" indent="-114300" defTabSz="622300">
              <a:lnSpc>
                <a:spcPct val="90000"/>
              </a:lnSpc>
              <a:spcBef>
                <a:spcPct val="0"/>
              </a:spcBef>
              <a:spcAft>
                <a:spcPct val="15000"/>
              </a:spcAft>
              <a:buFontTx/>
              <a:buChar char="••"/>
            </a:pPr>
            <a:endParaRPr lang="en-GB" sz="1400" dirty="0">
              <a:solidFill>
                <a:schemeClr val="tx1"/>
              </a:solidFill>
            </a:endParaRPr>
          </a:p>
          <a:p>
            <a:pPr marL="114300" lvl="1" indent="-114300" defTabSz="622300">
              <a:lnSpc>
                <a:spcPct val="90000"/>
              </a:lnSpc>
              <a:spcBef>
                <a:spcPct val="0"/>
              </a:spcBef>
              <a:spcAft>
                <a:spcPct val="15000"/>
              </a:spcAft>
              <a:buChar char="••"/>
            </a:pPr>
            <a:endParaRPr lang="en-GB" sz="1400" dirty="0">
              <a:solidFill>
                <a:schemeClr val="tx1"/>
              </a:solidFill>
            </a:endParaRPr>
          </a:p>
          <a:p>
            <a:pPr algn="ctr"/>
            <a:endParaRPr lang="en-GB" dirty="0">
              <a:solidFill>
                <a:schemeClr val="tx1"/>
              </a:solidFill>
            </a:endParaRPr>
          </a:p>
        </p:txBody>
      </p:sp>
      <p:sp>
        <p:nvSpPr>
          <p:cNvPr id="26" name="Rounded Rectangle 25"/>
          <p:cNvSpPr/>
          <p:nvPr/>
        </p:nvSpPr>
        <p:spPr>
          <a:xfrm>
            <a:off x="242455" y="2871596"/>
            <a:ext cx="1415441" cy="1250553"/>
          </a:xfrm>
          <a:prstGeom prst="roundRect">
            <a:avLst/>
          </a:prstGeom>
          <a:solidFill>
            <a:schemeClr val="accent3">
              <a:lumMod val="60000"/>
              <a:lumOff val="40000"/>
            </a:schemeClr>
          </a:solidFill>
          <a:ln>
            <a:solidFill>
              <a:schemeClr val="accent4">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ounded Rectangle 26"/>
          <p:cNvSpPr/>
          <p:nvPr/>
        </p:nvSpPr>
        <p:spPr>
          <a:xfrm>
            <a:off x="1657896" y="2871595"/>
            <a:ext cx="7277912" cy="1250554"/>
          </a:xfrm>
          <a:prstGeom prst="roundRect">
            <a:avLst/>
          </a:prstGeom>
          <a:no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14300" lvl="1" indent="-114300" defTabSz="622300">
              <a:lnSpc>
                <a:spcPct val="90000"/>
              </a:lnSpc>
              <a:spcBef>
                <a:spcPct val="0"/>
              </a:spcBef>
              <a:spcAft>
                <a:spcPct val="15000"/>
              </a:spcAft>
              <a:buFontTx/>
              <a:buChar char="••"/>
            </a:pPr>
            <a:endParaRPr lang="en-GB" sz="1400" dirty="0">
              <a:solidFill>
                <a:schemeClr val="tx1"/>
              </a:solidFill>
            </a:endParaRPr>
          </a:p>
          <a:p>
            <a:pPr marL="114300" lvl="1" indent="-114300" defTabSz="622300">
              <a:lnSpc>
                <a:spcPct val="90000"/>
              </a:lnSpc>
              <a:spcBef>
                <a:spcPct val="0"/>
              </a:spcBef>
              <a:spcAft>
                <a:spcPct val="15000"/>
              </a:spcAft>
              <a:buFontTx/>
              <a:buChar char="••"/>
            </a:pPr>
            <a:endParaRPr lang="en-GB" sz="1400" dirty="0">
              <a:solidFill>
                <a:schemeClr val="tx1"/>
              </a:solidFill>
            </a:endParaRPr>
          </a:p>
          <a:p>
            <a:pPr marL="114300" lvl="1" indent="-114300" defTabSz="622300">
              <a:lnSpc>
                <a:spcPct val="90000"/>
              </a:lnSpc>
              <a:spcBef>
                <a:spcPct val="0"/>
              </a:spcBef>
              <a:spcAft>
                <a:spcPct val="15000"/>
              </a:spcAft>
              <a:buFontTx/>
              <a:buChar char="••"/>
            </a:pPr>
            <a:r>
              <a:rPr lang="en-US" sz="1400" dirty="0">
                <a:solidFill>
                  <a:schemeClr val="tx1"/>
                </a:solidFill>
              </a:rPr>
              <a:t>We </a:t>
            </a:r>
            <a:r>
              <a:rPr lang="en-US" sz="1400" b="1" dirty="0">
                <a:solidFill>
                  <a:schemeClr val="tx1"/>
                </a:solidFill>
              </a:rPr>
              <a:t>share your passion </a:t>
            </a:r>
            <a:r>
              <a:rPr lang="en-US" sz="1400" dirty="0">
                <a:solidFill>
                  <a:schemeClr val="tx1"/>
                </a:solidFill>
              </a:rPr>
              <a:t>for your subject. Most of us at Travelbound are experts in one or more subject fields, fluent in more than one language and have travelled extensively.</a:t>
            </a:r>
            <a:endParaRPr lang="en-GB" sz="1400" dirty="0">
              <a:solidFill>
                <a:schemeClr val="tx1"/>
              </a:solidFill>
            </a:endParaRPr>
          </a:p>
          <a:p>
            <a:pPr marL="114300" lvl="1" indent="-114300" defTabSz="622300">
              <a:lnSpc>
                <a:spcPct val="90000"/>
              </a:lnSpc>
              <a:spcBef>
                <a:spcPct val="0"/>
              </a:spcBef>
              <a:spcAft>
                <a:spcPct val="15000"/>
              </a:spcAft>
              <a:buFontTx/>
              <a:buChar char="••"/>
            </a:pPr>
            <a:r>
              <a:rPr lang="en-US" sz="1400" dirty="0">
                <a:solidFill>
                  <a:schemeClr val="tx1"/>
                </a:solidFill>
              </a:rPr>
              <a:t>This mix of on-the-ground knowledge and </a:t>
            </a:r>
            <a:r>
              <a:rPr lang="en-US" sz="1400" b="1" dirty="0">
                <a:solidFill>
                  <a:schemeClr val="tx1"/>
                </a:solidFill>
              </a:rPr>
              <a:t>subject expertise </a:t>
            </a:r>
            <a:r>
              <a:rPr lang="en-US" sz="1400" dirty="0">
                <a:solidFill>
                  <a:schemeClr val="tx1"/>
                </a:solidFill>
              </a:rPr>
              <a:t>means we know how to make the most out of every step of your school trip.</a:t>
            </a:r>
            <a:endParaRPr lang="en-GB" sz="1400" dirty="0">
              <a:solidFill>
                <a:schemeClr val="tx1"/>
              </a:solidFill>
            </a:endParaRPr>
          </a:p>
          <a:p>
            <a:pPr marL="114300" lvl="1" indent="-114300" defTabSz="622300">
              <a:lnSpc>
                <a:spcPct val="90000"/>
              </a:lnSpc>
              <a:spcBef>
                <a:spcPct val="0"/>
              </a:spcBef>
              <a:spcAft>
                <a:spcPct val="15000"/>
              </a:spcAft>
              <a:buFontTx/>
              <a:buChar char="••"/>
            </a:pPr>
            <a:endParaRPr lang="en-GB" sz="1400" dirty="0">
              <a:solidFill>
                <a:schemeClr val="tx1"/>
              </a:solidFill>
            </a:endParaRPr>
          </a:p>
          <a:p>
            <a:pPr algn="ctr"/>
            <a:endParaRPr lang="en-GB" dirty="0">
              <a:solidFill>
                <a:schemeClr val="tx1"/>
              </a:solidFill>
            </a:endParaRPr>
          </a:p>
        </p:txBody>
      </p:sp>
      <p:sp>
        <p:nvSpPr>
          <p:cNvPr id="28" name="TextBox 27"/>
          <p:cNvSpPr txBox="1"/>
          <p:nvPr/>
        </p:nvSpPr>
        <p:spPr>
          <a:xfrm>
            <a:off x="236771" y="1640909"/>
            <a:ext cx="1415441" cy="646331"/>
          </a:xfrm>
          <a:prstGeom prst="rect">
            <a:avLst/>
          </a:prstGeom>
          <a:noFill/>
        </p:spPr>
        <p:txBody>
          <a:bodyPr wrap="square" rtlCol="0">
            <a:spAutoFit/>
          </a:bodyPr>
          <a:lstStyle/>
          <a:p>
            <a:pPr algn="ctr"/>
            <a:r>
              <a:rPr lang="en-GB" b="1" dirty="0" smtClean="0">
                <a:solidFill>
                  <a:schemeClr val="accent4">
                    <a:lumMod val="75000"/>
                  </a:schemeClr>
                </a:solidFill>
              </a:rPr>
              <a:t>Our Experience</a:t>
            </a:r>
            <a:endParaRPr lang="en-GB" b="1" dirty="0">
              <a:solidFill>
                <a:schemeClr val="accent4">
                  <a:lumMod val="75000"/>
                </a:schemeClr>
              </a:solidFill>
            </a:endParaRPr>
          </a:p>
        </p:txBody>
      </p:sp>
      <p:sp>
        <p:nvSpPr>
          <p:cNvPr id="29" name="TextBox 28"/>
          <p:cNvSpPr txBox="1"/>
          <p:nvPr/>
        </p:nvSpPr>
        <p:spPr>
          <a:xfrm>
            <a:off x="236770" y="3148654"/>
            <a:ext cx="1415441" cy="646331"/>
          </a:xfrm>
          <a:prstGeom prst="rect">
            <a:avLst/>
          </a:prstGeom>
          <a:noFill/>
        </p:spPr>
        <p:txBody>
          <a:bodyPr wrap="square" rtlCol="0">
            <a:spAutoFit/>
          </a:bodyPr>
          <a:lstStyle/>
          <a:p>
            <a:pPr algn="ctr"/>
            <a:r>
              <a:rPr lang="en-GB" b="1" dirty="0" smtClean="0">
                <a:solidFill>
                  <a:schemeClr val="accent4">
                    <a:lumMod val="75000"/>
                  </a:schemeClr>
                </a:solidFill>
              </a:rPr>
              <a:t>Our </a:t>
            </a:r>
          </a:p>
          <a:p>
            <a:pPr algn="ctr"/>
            <a:r>
              <a:rPr lang="en-GB" b="1" dirty="0" smtClean="0">
                <a:solidFill>
                  <a:schemeClr val="accent4">
                    <a:lumMod val="75000"/>
                  </a:schemeClr>
                </a:solidFill>
              </a:rPr>
              <a:t>Passion</a:t>
            </a:r>
            <a:endParaRPr lang="en-GB" b="1" dirty="0">
              <a:solidFill>
                <a:schemeClr val="accent4">
                  <a:lumMod val="75000"/>
                </a:schemeClr>
              </a:solidFill>
            </a:endParaRPr>
          </a:p>
        </p:txBody>
      </p:sp>
      <p:sp>
        <p:nvSpPr>
          <p:cNvPr id="30" name="TextBox 29"/>
          <p:cNvSpPr txBox="1"/>
          <p:nvPr/>
        </p:nvSpPr>
        <p:spPr>
          <a:xfrm>
            <a:off x="271539" y="4672208"/>
            <a:ext cx="1415441" cy="646331"/>
          </a:xfrm>
          <a:prstGeom prst="rect">
            <a:avLst/>
          </a:prstGeom>
          <a:noFill/>
        </p:spPr>
        <p:txBody>
          <a:bodyPr wrap="square" rtlCol="0">
            <a:spAutoFit/>
          </a:bodyPr>
          <a:lstStyle/>
          <a:p>
            <a:pPr algn="ctr"/>
            <a:r>
              <a:rPr lang="en-GB" b="1" dirty="0" smtClean="0">
                <a:solidFill>
                  <a:schemeClr val="accent4">
                    <a:lumMod val="75000"/>
                  </a:schemeClr>
                </a:solidFill>
              </a:rPr>
              <a:t>Our </a:t>
            </a:r>
          </a:p>
          <a:p>
            <a:pPr algn="ctr"/>
            <a:r>
              <a:rPr lang="en-GB" b="1" dirty="0" smtClean="0">
                <a:solidFill>
                  <a:schemeClr val="accent4">
                    <a:lumMod val="75000"/>
                  </a:schemeClr>
                </a:solidFill>
              </a:rPr>
              <a:t>Security</a:t>
            </a:r>
            <a:endParaRPr lang="en-GB" b="1" dirty="0">
              <a:solidFill>
                <a:schemeClr val="accent4">
                  <a:lumMod val="75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4696" y="5817217"/>
            <a:ext cx="2268625" cy="87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2521" y="5760198"/>
            <a:ext cx="1201479" cy="93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915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Contents</a:t>
            </a:r>
            <a:endParaRPr lang="en-GB" sz="3200" b="1" dirty="0">
              <a:solidFill>
                <a:schemeClr val="accent4">
                  <a:lumMod val="75000"/>
                </a:schemeClr>
              </a:solidFill>
            </a:endParaRPr>
          </a:p>
        </p:txBody>
      </p:sp>
      <p:sp>
        <p:nvSpPr>
          <p:cNvPr id="23" name="Rectangle 22"/>
          <p:cNvSpPr/>
          <p:nvPr/>
        </p:nvSpPr>
        <p:spPr>
          <a:xfrm>
            <a:off x="626301" y="2200672"/>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		About Us</a:t>
            </a:r>
            <a:endParaRPr lang="en-GB" dirty="0"/>
          </a:p>
        </p:txBody>
      </p:sp>
      <p:sp>
        <p:nvSpPr>
          <p:cNvPr id="24" name="Rectangle 23"/>
          <p:cNvSpPr/>
          <p:nvPr/>
        </p:nvSpPr>
        <p:spPr>
          <a:xfrm>
            <a:off x="626301" y="2694124"/>
            <a:ext cx="8091814" cy="432048"/>
          </a:xfrm>
          <a:prstGeom prst="rect">
            <a:avLst/>
          </a:prstGeom>
          <a:solidFill>
            <a:schemeClr val="accent3">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5A58"/>
                </a:solidFill>
              </a:rPr>
              <a:t>		</a:t>
            </a:r>
            <a:r>
              <a:rPr lang="en-GB" dirty="0" smtClean="0">
                <a:solidFill>
                  <a:srgbClr val="005A58"/>
                </a:solidFill>
              </a:rPr>
              <a:t>	Your Destination</a:t>
            </a:r>
            <a:endParaRPr lang="en-GB" dirty="0">
              <a:solidFill>
                <a:srgbClr val="005A58"/>
              </a:solidFill>
            </a:endParaRPr>
          </a:p>
        </p:txBody>
      </p:sp>
      <p:sp>
        <p:nvSpPr>
          <p:cNvPr id="25" name="Rectangle 24"/>
          <p:cNvSpPr/>
          <p:nvPr/>
        </p:nvSpPr>
        <p:spPr>
          <a:xfrm>
            <a:off x="626301" y="3187576"/>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Your Itinerary &amp; Accommodation</a:t>
            </a:r>
          </a:p>
        </p:txBody>
      </p:sp>
      <p:sp>
        <p:nvSpPr>
          <p:cNvPr id="26" name="Rectangle 25"/>
          <p:cNvSpPr/>
          <p:nvPr/>
        </p:nvSpPr>
        <p:spPr>
          <a:xfrm>
            <a:off x="626301" y="3681028"/>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Star Attractions</a:t>
            </a:r>
            <a:endParaRPr lang="en-GB" dirty="0"/>
          </a:p>
        </p:txBody>
      </p:sp>
      <p:sp>
        <p:nvSpPr>
          <p:cNvPr id="28" name="Rectangle 27"/>
          <p:cNvSpPr/>
          <p:nvPr/>
        </p:nvSpPr>
        <p:spPr>
          <a:xfrm>
            <a:off x="626301" y="4667808"/>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What’s Included</a:t>
            </a:r>
            <a:endParaRPr lang="en-GB" dirty="0"/>
          </a:p>
        </p:txBody>
      </p:sp>
      <p:sp>
        <p:nvSpPr>
          <p:cNvPr id="11" name="Rectangle 10"/>
          <p:cNvSpPr/>
          <p:nvPr/>
        </p:nvSpPr>
        <p:spPr>
          <a:xfrm>
            <a:off x="626301" y="4174480"/>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Aims &amp; Benefits of your Trip</a:t>
            </a:r>
            <a:endParaRPr lang="en-GB" dirty="0"/>
          </a:p>
        </p:txBody>
      </p:sp>
      <p:sp>
        <p:nvSpPr>
          <p:cNvPr id="12" name="Rectangle 11"/>
          <p:cNvSpPr/>
          <p:nvPr/>
        </p:nvSpPr>
        <p:spPr>
          <a:xfrm>
            <a:off x="626301" y="5170512"/>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a:t>
            </a:r>
            <a:r>
              <a:rPr lang="en-GB" dirty="0"/>
              <a:t>What next and further Questions</a:t>
            </a:r>
          </a:p>
        </p:txBody>
      </p:sp>
      <p:sp>
        <p:nvSpPr>
          <p:cNvPr id="21" name="Rounded Rectangle 20"/>
          <p:cNvSpPr/>
          <p:nvPr/>
        </p:nvSpPr>
        <p:spPr>
          <a:xfrm>
            <a:off x="1187613" y="1759508"/>
            <a:ext cx="528453" cy="4057091"/>
          </a:xfrm>
          <a:prstGeom prst="roundRect">
            <a:avLst/>
          </a:prstGeom>
          <a:solidFill>
            <a:schemeClr val="accent3">
              <a:lumMod val="60000"/>
              <a:lumOff val="40000"/>
            </a:schemeClr>
          </a:solidFill>
          <a:ln>
            <a:solidFill>
              <a:schemeClr val="accent4">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632580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About Your Destination</a:t>
            </a:r>
            <a:endParaRPr lang="en-GB" sz="3200" b="1" dirty="0">
              <a:solidFill>
                <a:schemeClr val="accent4">
                  <a:lumMod val="75000"/>
                </a:schemeClr>
              </a:solidFill>
            </a:endParaRPr>
          </a:p>
        </p:txBody>
      </p:sp>
      <p:sp>
        <p:nvSpPr>
          <p:cNvPr id="23" name="Content Placeholder 2"/>
          <p:cNvSpPr txBox="1">
            <a:spLocks/>
          </p:cNvSpPr>
          <p:nvPr/>
        </p:nvSpPr>
        <p:spPr>
          <a:xfrm>
            <a:off x="4211960" y="1565753"/>
            <a:ext cx="4752528" cy="4997885"/>
          </a:xfrm>
          <a:prstGeom prst="rect">
            <a:avLst/>
          </a:prstGeom>
          <a:ln>
            <a:solidFill>
              <a:schemeClr val="accent4">
                <a:lumMod val="75000"/>
              </a:schemeClr>
            </a:solidFill>
          </a:ln>
        </p:spPr>
        <p:txBody>
          <a:bodyPr vert="horz" lIns="91440" tIns="45720" rIns="91440" bIns="4572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n-GB" sz="900" b="1" dirty="0" smtClean="0"/>
          </a:p>
          <a:p>
            <a:pPr>
              <a:defRPr/>
            </a:pPr>
            <a:endParaRPr lang="en-GB" sz="1400" b="1" dirty="0" smtClean="0"/>
          </a:p>
          <a:p>
            <a:pPr marL="0" indent="0">
              <a:buNone/>
              <a:defRPr/>
            </a:pPr>
            <a:r>
              <a:rPr lang="en-GB" sz="1800" b="1" dirty="0" smtClean="0"/>
              <a:t>Ypres, Belgium:</a:t>
            </a:r>
            <a:endParaRPr lang="en-GB" sz="1800" b="1" dirty="0"/>
          </a:p>
          <a:p>
            <a:pPr algn="just"/>
            <a:r>
              <a:rPr lang="en-GB" sz="1800" dirty="0"/>
              <a:t>Ypres was one of the key battlegrounds during World War One, its position integral to the German advance on France. Known as a salient because it was exposed to the enemy on three sides, the town was extremely vulnerable and much of it was destroyed. Although the Germans never got the upper hand and were eventually forced to retreat, trench warfare developed, leading to several years of uncomfortable stalemate.</a:t>
            </a:r>
            <a:br>
              <a:rPr lang="en-GB" sz="1800" dirty="0"/>
            </a:br>
            <a:r>
              <a:rPr lang="en-GB" sz="1800" dirty="0"/>
              <a:t/>
            </a:r>
            <a:br>
              <a:rPr lang="en-GB" sz="1800" dirty="0"/>
            </a:br>
            <a:endParaRPr lang="en-GB" sz="1400" b="1" dirty="0"/>
          </a:p>
        </p:txBody>
      </p:sp>
      <p:sp>
        <p:nvSpPr>
          <p:cNvPr id="24" name="TextBox 23"/>
          <p:cNvSpPr txBox="1"/>
          <p:nvPr/>
        </p:nvSpPr>
        <p:spPr>
          <a:xfrm>
            <a:off x="4572000" y="1354146"/>
            <a:ext cx="1325619" cy="369332"/>
          </a:xfrm>
          <a:prstGeom prst="rect">
            <a:avLst/>
          </a:prstGeom>
          <a:solidFill>
            <a:schemeClr val="bg1"/>
          </a:solidFill>
        </p:spPr>
        <p:txBody>
          <a:bodyPr wrap="none" rtlCol="0">
            <a:spAutoFit/>
          </a:bodyPr>
          <a:lstStyle/>
          <a:p>
            <a:r>
              <a:rPr lang="en-GB" b="1" dirty="0" smtClean="0">
                <a:solidFill>
                  <a:schemeClr val="accent4">
                    <a:lumMod val="75000"/>
                  </a:schemeClr>
                </a:solidFill>
              </a:rPr>
              <a:t>Information</a:t>
            </a:r>
            <a:endParaRPr lang="en-GB" b="1" dirty="0">
              <a:solidFill>
                <a:schemeClr val="accent4">
                  <a:lumMod val="75000"/>
                </a:schemeClr>
              </a:solidFill>
            </a:endParaRPr>
          </a:p>
        </p:txBody>
      </p:sp>
      <p:sp>
        <p:nvSpPr>
          <p:cNvPr id="25" name="Content Placeholder 2"/>
          <p:cNvSpPr txBox="1">
            <a:spLocks/>
          </p:cNvSpPr>
          <p:nvPr/>
        </p:nvSpPr>
        <p:spPr>
          <a:xfrm>
            <a:off x="323528" y="1565753"/>
            <a:ext cx="3744416" cy="4997885"/>
          </a:xfrm>
          <a:prstGeom prst="rect">
            <a:avLst/>
          </a:prstGeom>
          <a:ln>
            <a:solidFill>
              <a:schemeClr val="accent4">
                <a:lumMod val="75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GB" sz="1900" dirty="0"/>
          </a:p>
        </p:txBody>
      </p:sp>
      <p:sp>
        <p:nvSpPr>
          <p:cNvPr id="26" name="TextBox 25"/>
          <p:cNvSpPr txBox="1"/>
          <p:nvPr/>
        </p:nvSpPr>
        <p:spPr>
          <a:xfrm>
            <a:off x="611560" y="1347500"/>
            <a:ext cx="1650773" cy="369332"/>
          </a:xfrm>
          <a:prstGeom prst="rect">
            <a:avLst/>
          </a:prstGeom>
          <a:solidFill>
            <a:schemeClr val="bg1"/>
          </a:solidFill>
        </p:spPr>
        <p:txBody>
          <a:bodyPr wrap="none" rtlCol="0">
            <a:spAutoFit/>
          </a:bodyPr>
          <a:lstStyle/>
          <a:p>
            <a:r>
              <a:rPr lang="en-GB" b="1" dirty="0" smtClean="0">
                <a:solidFill>
                  <a:schemeClr val="accent4">
                    <a:lumMod val="75000"/>
                  </a:schemeClr>
                </a:solidFill>
              </a:rPr>
              <a:t>YPRES, FRANCE</a:t>
            </a:r>
            <a:endParaRPr lang="en-GB" b="1" dirty="0">
              <a:solidFill>
                <a:schemeClr val="accent4">
                  <a:lumMod val="75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69" y="2372716"/>
            <a:ext cx="3744416" cy="3383958"/>
          </a:xfrm>
          <a:prstGeom prst="rect">
            <a:avLst/>
          </a:prstGeom>
        </p:spPr>
      </p:pic>
    </p:spTree>
    <p:extLst>
      <p:ext uri="{BB962C8B-B14F-4D97-AF65-F5344CB8AC3E}">
        <p14:creationId xmlns:p14="http://schemas.microsoft.com/office/powerpoint/2010/main" val="418459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About Your Destination</a:t>
            </a:r>
            <a:endParaRPr lang="en-GB" sz="3200" b="1" dirty="0">
              <a:solidFill>
                <a:schemeClr val="accent4">
                  <a:lumMod val="75000"/>
                </a:schemeClr>
              </a:solidFill>
            </a:endParaRPr>
          </a:p>
        </p:txBody>
      </p:sp>
      <p:sp>
        <p:nvSpPr>
          <p:cNvPr id="23" name="Content Placeholder 2"/>
          <p:cNvSpPr txBox="1">
            <a:spLocks/>
          </p:cNvSpPr>
          <p:nvPr/>
        </p:nvSpPr>
        <p:spPr>
          <a:xfrm>
            <a:off x="4211960" y="1565753"/>
            <a:ext cx="4752528" cy="4997885"/>
          </a:xfrm>
          <a:prstGeom prst="rect">
            <a:avLst/>
          </a:prstGeom>
          <a:ln>
            <a:solidFill>
              <a:schemeClr val="accent4">
                <a:lumMod val="75000"/>
              </a:schemeClr>
            </a:solidFill>
          </a:ln>
        </p:spPr>
        <p:txBody>
          <a:bodyPr vert="horz" lIns="91440" tIns="45720" rIns="91440" bIns="4572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n-GB" sz="900" b="1" dirty="0" smtClean="0"/>
          </a:p>
          <a:p>
            <a:pPr>
              <a:defRPr/>
            </a:pPr>
            <a:endParaRPr lang="en-GB" sz="1400" b="1" dirty="0" smtClean="0"/>
          </a:p>
          <a:p>
            <a:pPr marL="0" indent="0">
              <a:buNone/>
              <a:defRPr/>
            </a:pPr>
            <a:r>
              <a:rPr lang="en-GB" sz="1800" b="1" dirty="0"/>
              <a:t>Paris, France</a:t>
            </a:r>
            <a:r>
              <a:rPr lang="en-GB" sz="1800" b="1" dirty="0" smtClean="0"/>
              <a:t>:</a:t>
            </a:r>
          </a:p>
          <a:p>
            <a:r>
              <a:rPr lang="en-GB" sz="1800" b="1" dirty="0" smtClean="0"/>
              <a:t>Population </a:t>
            </a:r>
            <a:r>
              <a:rPr lang="en-GB" sz="1800" dirty="0"/>
              <a:t>of Paris: 2.23 million</a:t>
            </a:r>
            <a:endParaRPr lang="en-GB" sz="1800" b="1" dirty="0"/>
          </a:p>
          <a:p>
            <a:r>
              <a:rPr lang="en-GB" sz="1800" dirty="0"/>
              <a:t>Paris is not the city’s original name – it is actually </a:t>
            </a:r>
            <a:r>
              <a:rPr lang="en-GB" sz="1800" dirty="0" err="1"/>
              <a:t>Parisiorum</a:t>
            </a:r>
            <a:r>
              <a:rPr lang="en-GB" sz="1800" dirty="0"/>
              <a:t> (called </a:t>
            </a:r>
            <a:r>
              <a:rPr lang="en-GB" sz="1800" dirty="0" err="1"/>
              <a:t>Lutèce</a:t>
            </a:r>
            <a:r>
              <a:rPr lang="en-GB" sz="1800" dirty="0"/>
              <a:t> in French) and it was the settlers there who were known as “</a:t>
            </a:r>
            <a:r>
              <a:rPr lang="en-GB" sz="1800" dirty="0" err="1"/>
              <a:t>Parisii</a:t>
            </a:r>
            <a:r>
              <a:rPr lang="en-GB" sz="1800" dirty="0"/>
              <a:t>”. </a:t>
            </a:r>
          </a:p>
          <a:p>
            <a:r>
              <a:rPr lang="en-GB" sz="1800" dirty="0"/>
              <a:t>Average temperature ranges from 3⁰C in January to 19 ⁰C  in July. </a:t>
            </a:r>
          </a:p>
          <a:p>
            <a:r>
              <a:rPr lang="en-GB" sz="1800" dirty="0"/>
              <a:t>Paris has one of the densest metro networks in the world, with 245 stations within 86.9 km2 (34 </a:t>
            </a:r>
            <a:r>
              <a:rPr lang="en-GB" sz="1800" dirty="0" err="1"/>
              <a:t>sq</a:t>
            </a:r>
            <a:r>
              <a:rPr lang="en-GB" sz="1800" dirty="0"/>
              <a:t> mi) of the city of Paris</a:t>
            </a:r>
          </a:p>
          <a:p>
            <a:pPr>
              <a:defRPr/>
            </a:pPr>
            <a:endParaRPr lang="en-GB" sz="1400" b="1" dirty="0"/>
          </a:p>
        </p:txBody>
      </p:sp>
      <p:sp>
        <p:nvSpPr>
          <p:cNvPr id="24" name="TextBox 23"/>
          <p:cNvSpPr txBox="1"/>
          <p:nvPr/>
        </p:nvSpPr>
        <p:spPr>
          <a:xfrm>
            <a:off x="4572000" y="1354146"/>
            <a:ext cx="1325619" cy="369332"/>
          </a:xfrm>
          <a:prstGeom prst="rect">
            <a:avLst/>
          </a:prstGeom>
          <a:solidFill>
            <a:schemeClr val="bg1"/>
          </a:solidFill>
        </p:spPr>
        <p:txBody>
          <a:bodyPr wrap="none" rtlCol="0">
            <a:spAutoFit/>
          </a:bodyPr>
          <a:lstStyle/>
          <a:p>
            <a:r>
              <a:rPr lang="en-GB" b="1" dirty="0" smtClean="0">
                <a:solidFill>
                  <a:schemeClr val="accent4">
                    <a:lumMod val="75000"/>
                  </a:schemeClr>
                </a:solidFill>
              </a:rPr>
              <a:t>Information</a:t>
            </a:r>
            <a:endParaRPr lang="en-GB" b="1" dirty="0">
              <a:solidFill>
                <a:schemeClr val="accent4">
                  <a:lumMod val="75000"/>
                </a:schemeClr>
              </a:solidFill>
            </a:endParaRPr>
          </a:p>
        </p:txBody>
      </p:sp>
      <p:sp>
        <p:nvSpPr>
          <p:cNvPr id="25" name="Content Placeholder 2"/>
          <p:cNvSpPr txBox="1">
            <a:spLocks/>
          </p:cNvSpPr>
          <p:nvPr/>
        </p:nvSpPr>
        <p:spPr>
          <a:xfrm>
            <a:off x="323528" y="1565753"/>
            <a:ext cx="3744416" cy="4997885"/>
          </a:xfrm>
          <a:prstGeom prst="rect">
            <a:avLst/>
          </a:prstGeom>
          <a:ln>
            <a:solidFill>
              <a:schemeClr val="accent4">
                <a:lumMod val="75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GB" sz="1900" dirty="0"/>
          </a:p>
        </p:txBody>
      </p:sp>
      <p:sp>
        <p:nvSpPr>
          <p:cNvPr id="26" name="TextBox 25"/>
          <p:cNvSpPr txBox="1"/>
          <p:nvPr/>
        </p:nvSpPr>
        <p:spPr>
          <a:xfrm>
            <a:off x="611560" y="1347500"/>
            <a:ext cx="1605311" cy="369332"/>
          </a:xfrm>
          <a:prstGeom prst="rect">
            <a:avLst/>
          </a:prstGeom>
          <a:solidFill>
            <a:schemeClr val="bg1"/>
          </a:solidFill>
        </p:spPr>
        <p:txBody>
          <a:bodyPr wrap="none" rtlCol="0">
            <a:spAutoFit/>
          </a:bodyPr>
          <a:lstStyle/>
          <a:p>
            <a:r>
              <a:rPr lang="en-GB" b="1" dirty="0" smtClean="0">
                <a:solidFill>
                  <a:schemeClr val="accent4">
                    <a:lumMod val="75000"/>
                  </a:schemeClr>
                </a:solidFill>
              </a:rPr>
              <a:t>PARIS, FRANCE</a:t>
            </a:r>
            <a:endParaRPr lang="en-GB" b="1" dirty="0">
              <a:solidFill>
                <a:schemeClr val="accent4">
                  <a:lumMod val="75000"/>
                </a:schemeClr>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255614"/>
            <a:ext cx="3744416" cy="3034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541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Contents</a:t>
            </a:r>
            <a:endParaRPr lang="en-GB" sz="3200" b="1" dirty="0">
              <a:solidFill>
                <a:schemeClr val="accent4">
                  <a:lumMod val="75000"/>
                </a:schemeClr>
              </a:solidFill>
            </a:endParaRPr>
          </a:p>
        </p:txBody>
      </p:sp>
      <p:sp>
        <p:nvSpPr>
          <p:cNvPr id="23" name="Rectangle 22"/>
          <p:cNvSpPr/>
          <p:nvPr/>
        </p:nvSpPr>
        <p:spPr>
          <a:xfrm>
            <a:off x="626301" y="2200672"/>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		About Us</a:t>
            </a:r>
            <a:endParaRPr lang="en-GB" dirty="0"/>
          </a:p>
        </p:txBody>
      </p:sp>
      <p:sp>
        <p:nvSpPr>
          <p:cNvPr id="24" name="Rectangle 23"/>
          <p:cNvSpPr/>
          <p:nvPr/>
        </p:nvSpPr>
        <p:spPr>
          <a:xfrm>
            <a:off x="626301" y="2694124"/>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5A58"/>
                </a:solidFill>
              </a:rPr>
              <a:t>		</a:t>
            </a:r>
            <a:r>
              <a:rPr lang="en-GB" dirty="0" smtClean="0">
                <a:solidFill>
                  <a:srgbClr val="005A58"/>
                </a:solidFill>
              </a:rPr>
              <a:t>	</a:t>
            </a:r>
            <a:r>
              <a:rPr lang="en-GB" dirty="0" smtClean="0">
                <a:solidFill>
                  <a:schemeClr val="bg1"/>
                </a:solidFill>
              </a:rPr>
              <a:t>Your Destination</a:t>
            </a:r>
            <a:endParaRPr lang="en-GB" dirty="0">
              <a:solidFill>
                <a:schemeClr val="bg1"/>
              </a:solidFill>
            </a:endParaRPr>
          </a:p>
        </p:txBody>
      </p:sp>
      <p:sp>
        <p:nvSpPr>
          <p:cNvPr id="25" name="Rectangle 24"/>
          <p:cNvSpPr/>
          <p:nvPr/>
        </p:nvSpPr>
        <p:spPr>
          <a:xfrm>
            <a:off x="626301" y="3187576"/>
            <a:ext cx="8091814" cy="432048"/>
          </a:xfrm>
          <a:prstGeom prst="rect">
            <a:avLst/>
          </a:prstGeom>
          <a:solidFill>
            <a:schemeClr val="accent3">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5A58"/>
                </a:solidFill>
              </a:rPr>
              <a:t>			Your </a:t>
            </a:r>
            <a:r>
              <a:rPr lang="en-GB" dirty="0">
                <a:solidFill>
                  <a:srgbClr val="005A58"/>
                </a:solidFill>
              </a:rPr>
              <a:t>Itinerary &amp; Accommodation</a:t>
            </a:r>
            <a:endParaRPr lang="en-GB" dirty="0"/>
          </a:p>
        </p:txBody>
      </p:sp>
      <p:sp>
        <p:nvSpPr>
          <p:cNvPr id="26" name="Rectangle 25"/>
          <p:cNvSpPr/>
          <p:nvPr/>
        </p:nvSpPr>
        <p:spPr>
          <a:xfrm>
            <a:off x="626301" y="3681028"/>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Star Attractions</a:t>
            </a:r>
            <a:endParaRPr lang="en-GB" dirty="0"/>
          </a:p>
        </p:txBody>
      </p:sp>
      <p:sp>
        <p:nvSpPr>
          <p:cNvPr id="28" name="Rectangle 27"/>
          <p:cNvSpPr/>
          <p:nvPr/>
        </p:nvSpPr>
        <p:spPr>
          <a:xfrm>
            <a:off x="591678" y="5168526"/>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a:t>
            </a:r>
            <a:r>
              <a:rPr lang="en-GB" dirty="0"/>
              <a:t>What next and further Questions</a:t>
            </a:r>
          </a:p>
        </p:txBody>
      </p:sp>
      <p:sp>
        <p:nvSpPr>
          <p:cNvPr id="21" name="Rounded Rectangle 20"/>
          <p:cNvSpPr/>
          <p:nvPr/>
        </p:nvSpPr>
        <p:spPr>
          <a:xfrm>
            <a:off x="1187613" y="1759509"/>
            <a:ext cx="528453" cy="3079191"/>
          </a:xfrm>
          <a:prstGeom prst="roundRect">
            <a:avLst/>
          </a:prstGeom>
          <a:solidFill>
            <a:schemeClr val="accent3">
              <a:lumMod val="60000"/>
              <a:lumOff val="40000"/>
            </a:schemeClr>
          </a:solidFill>
          <a:ln>
            <a:solidFill>
              <a:schemeClr val="accent4">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626301" y="4174480"/>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dirty="0" smtClean="0"/>
              <a:t>Aims &amp; Benefits of your Trip</a:t>
            </a:r>
            <a:endParaRPr lang="en-GB" dirty="0"/>
          </a:p>
        </p:txBody>
      </p:sp>
      <p:sp>
        <p:nvSpPr>
          <p:cNvPr id="13" name="Rectangle 12"/>
          <p:cNvSpPr/>
          <p:nvPr/>
        </p:nvSpPr>
        <p:spPr>
          <a:xfrm>
            <a:off x="626301" y="4679515"/>
            <a:ext cx="8091814" cy="4320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What’s Included</a:t>
            </a:r>
            <a:endParaRPr lang="en-GB" dirty="0"/>
          </a:p>
        </p:txBody>
      </p:sp>
      <p:sp>
        <p:nvSpPr>
          <p:cNvPr id="12" name="Rounded Rectangle 11"/>
          <p:cNvSpPr/>
          <p:nvPr/>
        </p:nvSpPr>
        <p:spPr>
          <a:xfrm>
            <a:off x="1187613" y="1759508"/>
            <a:ext cx="528453" cy="4107891"/>
          </a:xfrm>
          <a:prstGeom prst="roundRect">
            <a:avLst/>
          </a:prstGeom>
          <a:solidFill>
            <a:schemeClr val="accent3">
              <a:lumMod val="60000"/>
              <a:lumOff val="40000"/>
            </a:schemeClr>
          </a:solidFill>
          <a:ln>
            <a:solidFill>
              <a:schemeClr val="accent4">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38189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53385" y="424935"/>
            <a:ext cx="4876739" cy="584775"/>
          </a:xfrm>
          <a:prstGeom prst="rect">
            <a:avLst/>
          </a:prstGeom>
          <a:noFill/>
        </p:spPr>
        <p:txBody>
          <a:bodyPr wrap="square" rtlCol="0">
            <a:spAutoFit/>
          </a:bodyPr>
          <a:lstStyle/>
          <a:p>
            <a:pPr algn="r"/>
            <a:r>
              <a:rPr lang="en-GB" sz="3200" b="1" dirty="0" smtClean="0">
                <a:solidFill>
                  <a:schemeClr val="accent4">
                    <a:lumMod val="75000"/>
                  </a:schemeClr>
                </a:solidFill>
              </a:rPr>
              <a:t>Your Itinerary</a:t>
            </a:r>
            <a:endParaRPr lang="en-GB" sz="3200" b="1" dirty="0">
              <a:solidFill>
                <a:schemeClr val="accent4">
                  <a:lumMod val="75000"/>
                </a:schemeClr>
              </a:solidFill>
            </a:endParaRPr>
          </a:p>
        </p:txBody>
      </p:sp>
      <p:sp>
        <p:nvSpPr>
          <p:cNvPr id="23" name="Content Placeholder 2"/>
          <p:cNvSpPr txBox="1">
            <a:spLocks/>
          </p:cNvSpPr>
          <p:nvPr/>
        </p:nvSpPr>
        <p:spPr>
          <a:xfrm>
            <a:off x="4211960" y="1565753"/>
            <a:ext cx="4752528" cy="4997885"/>
          </a:xfrm>
          <a:prstGeom prst="rect">
            <a:avLst/>
          </a:prstGeom>
          <a:ln>
            <a:solidFill>
              <a:schemeClr val="accent4">
                <a:lumMod val="75000"/>
              </a:schemeClr>
            </a:solidFill>
          </a:ln>
        </p:spPr>
        <p:txBody>
          <a:bodyPr vert="horz" lIns="91440" tIns="45720" rIns="91440" bIns="4572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n-GB" sz="900" b="1" dirty="0" smtClean="0"/>
          </a:p>
          <a:p>
            <a:pPr marL="0" indent="0">
              <a:buNone/>
              <a:defRPr/>
            </a:pPr>
            <a:endParaRPr lang="en-GB" sz="1400" b="1" dirty="0" smtClean="0"/>
          </a:p>
          <a:p>
            <a:pPr marL="0" indent="0">
              <a:buNone/>
              <a:defRPr/>
            </a:pPr>
            <a:r>
              <a:rPr lang="en-GB" sz="1400" b="1" dirty="0" smtClean="0"/>
              <a:t>Morning:</a:t>
            </a:r>
          </a:p>
          <a:p>
            <a:pPr marL="0" indent="0">
              <a:buNone/>
              <a:defRPr/>
            </a:pPr>
            <a:r>
              <a:rPr lang="en-GB" sz="1400" b="1" dirty="0" smtClean="0"/>
              <a:t>- </a:t>
            </a:r>
          </a:p>
          <a:p>
            <a:pPr marL="0" indent="0">
              <a:buNone/>
              <a:defRPr/>
            </a:pPr>
            <a:r>
              <a:rPr lang="en-GB" sz="1400" b="1" dirty="0" smtClean="0"/>
              <a:t>-</a:t>
            </a:r>
          </a:p>
          <a:p>
            <a:pPr marL="0" indent="0">
              <a:buNone/>
              <a:defRPr/>
            </a:pPr>
            <a:r>
              <a:rPr lang="en-GB" sz="1400" b="1" dirty="0" smtClean="0"/>
              <a:t>-</a:t>
            </a:r>
          </a:p>
          <a:p>
            <a:pPr marL="0" indent="0">
              <a:buNone/>
              <a:defRPr/>
            </a:pPr>
            <a:r>
              <a:rPr lang="en-GB" sz="1400" b="1" dirty="0" smtClean="0"/>
              <a:t>- </a:t>
            </a:r>
          </a:p>
          <a:p>
            <a:pPr marL="0" indent="0">
              <a:buNone/>
              <a:defRPr/>
            </a:pPr>
            <a:endParaRPr lang="en-GB" sz="1400" b="1" dirty="0" smtClean="0"/>
          </a:p>
          <a:p>
            <a:pPr marL="0" indent="0">
              <a:buNone/>
              <a:defRPr/>
            </a:pPr>
            <a:r>
              <a:rPr lang="en-GB" sz="1400" b="1" dirty="0" smtClean="0"/>
              <a:t>Afternoon</a:t>
            </a:r>
          </a:p>
          <a:p>
            <a:pPr marL="0" indent="0">
              <a:buNone/>
              <a:defRPr/>
            </a:pPr>
            <a:r>
              <a:rPr lang="en-GB" sz="1400" b="1" dirty="0"/>
              <a:t>- </a:t>
            </a:r>
          </a:p>
          <a:p>
            <a:pPr marL="0" indent="0">
              <a:buNone/>
              <a:defRPr/>
            </a:pPr>
            <a:r>
              <a:rPr lang="en-GB" sz="1400" b="1" dirty="0"/>
              <a:t>-</a:t>
            </a:r>
          </a:p>
          <a:p>
            <a:pPr marL="0" indent="0">
              <a:buNone/>
              <a:defRPr/>
            </a:pPr>
            <a:r>
              <a:rPr lang="en-GB" sz="1400" b="1" dirty="0" smtClean="0"/>
              <a:t>-</a:t>
            </a:r>
            <a:endParaRPr lang="en-GB" sz="1400" b="1" dirty="0"/>
          </a:p>
          <a:p>
            <a:pPr marL="0" indent="0">
              <a:buNone/>
              <a:defRPr/>
            </a:pPr>
            <a:r>
              <a:rPr lang="en-GB" sz="1400" b="1" dirty="0" smtClean="0"/>
              <a:t>-</a:t>
            </a:r>
          </a:p>
          <a:p>
            <a:pPr marL="0" indent="0">
              <a:buNone/>
              <a:defRPr/>
            </a:pPr>
            <a:endParaRPr lang="en-GB" sz="1400" b="1" dirty="0"/>
          </a:p>
          <a:p>
            <a:pPr marL="0" indent="0">
              <a:buNone/>
              <a:defRPr/>
            </a:pPr>
            <a:r>
              <a:rPr lang="en-GB" sz="1400" b="1" dirty="0" smtClean="0"/>
              <a:t>Evening:</a:t>
            </a:r>
          </a:p>
          <a:p>
            <a:pPr marL="0" indent="0">
              <a:buNone/>
              <a:defRPr/>
            </a:pPr>
            <a:r>
              <a:rPr lang="en-GB" sz="1400" b="1" dirty="0"/>
              <a:t>- </a:t>
            </a:r>
          </a:p>
          <a:p>
            <a:pPr marL="0" indent="0">
              <a:buNone/>
              <a:defRPr/>
            </a:pPr>
            <a:r>
              <a:rPr lang="en-GB" sz="1400" b="1" dirty="0"/>
              <a:t>-</a:t>
            </a:r>
          </a:p>
          <a:p>
            <a:pPr marL="0" indent="0">
              <a:buNone/>
              <a:defRPr/>
            </a:pPr>
            <a:r>
              <a:rPr lang="en-GB" sz="1400" b="1" dirty="0" smtClean="0"/>
              <a:t>-</a:t>
            </a:r>
          </a:p>
          <a:p>
            <a:pPr marL="0" indent="0">
              <a:buNone/>
              <a:defRPr/>
            </a:pPr>
            <a:r>
              <a:rPr lang="en-GB" sz="1400" b="1" dirty="0" smtClean="0"/>
              <a:t>- </a:t>
            </a:r>
            <a:endParaRPr lang="en-GB" sz="1400" b="1" dirty="0"/>
          </a:p>
        </p:txBody>
      </p:sp>
      <p:sp>
        <p:nvSpPr>
          <p:cNvPr id="24" name="TextBox 23"/>
          <p:cNvSpPr txBox="1"/>
          <p:nvPr/>
        </p:nvSpPr>
        <p:spPr>
          <a:xfrm>
            <a:off x="4572000" y="1354146"/>
            <a:ext cx="719108" cy="369332"/>
          </a:xfrm>
          <a:prstGeom prst="rect">
            <a:avLst/>
          </a:prstGeom>
          <a:solidFill>
            <a:schemeClr val="bg1"/>
          </a:solidFill>
        </p:spPr>
        <p:txBody>
          <a:bodyPr wrap="none" rtlCol="0">
            <a:spAutoFit/>
          </a:bodyPr>
          <a:lstStyle/>
          <a:p>
            <a:r>
              <a:rPr lang="en-GB" b="1" dirty="0" smtClean="0">
                <a:solidFill>
                  <a:schemeClr val="accent4">
                    <a:lumMod val="75000"/>
                  </a:schemeClr>
                </a:solidFill>
              </a:rPr>
              <a:t>Day 1</a:t>
            </a:r>
            <a:endParaRPr lang="en-GB" b="1" dirty="0">
              <a:solidFill>
                <a:schemeClr val="accent4">
                  <a:lumMod val="75000"/>
                </a:schemeClr>
              </a:solidFill>
            </a:endParaRPr>
          </a:p>
        </p:txBody>
      </p:sp>
      <p:sp>
        <p:nvSpPr>
          <p:cNvPr id="25" name="Content Placeholder 2"/>
          <p:cNvSpPr txBox="1">
            <a:spLocks/>
          </p:cNvSpPr>
          <p:nvPr/>
        </p:nvSpPr>
        <p:spPr>
          <a:xfrm>
            <a:off x="323528" y="1565753"/>
            <a:ext cx="3744416" cy="4997885"/>
          </a:xfrm>
          <a:prstGeom prst="rect">
            <a:avLst/>
          </a:prstGeom>
          <a:ln>
            <a:solidFill>
              <a:schemeClr val="accent4">
                <a:lumMod val="75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GB" sz="1900" dirty="0"/>
          </a:p>
        </p:txBody>
      </p:sp>
      <p:sp>
        <p:nvSpPr>
          <p:cNvPr id="26" name="TextBox 25"/>
          <p:cNvSpPr txBox="1"/>
          <p:nvPr/>
        </p:nvSpPr>
        <p:spPr>
          <a:xfrm>
            <a:off x="611560" y="1347500"/>
            <a:ext cx="860235" cy="369332"/>
          </a:xfrm>
          <a:prstGeom prst="rect">
            <a:avLst/>
          </a:prstGeom>
          <a:solidFill>
            <a:schemeClr val="bg1"/>
          </a:solidFill>
        </p:spPr>
        <p:txBody>
          <a:bodyPr wrap="none" rtlCol="0">
            <a:spAutoFit/>
          </a:bodyPr>
          <a:lstStyle/>
          <a:p>
            <a:r>
              <a:rPr lang="en-GB" b="1" dirty="0" smtClean="0">
                <a:solidFill>
                  <a:schemeClr val="accent4">
                    <a:lumMod val="75000"/>
                  </a:schemeClr>
                </a:solidFill>
              </a:rPr>
              <a:t>Images</a:t>
            </a:r>
            <a:endParaRPr lang="en-GB" b="1" dirty="0">
              <a:solidFill>
                <a:schemeClr val="accent4">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46212928"/>
              </p:ext>
            </p:extLst>
          </p:nvPr>
        </p:nvGraphicFramePr>
        <p:xfrm>
          <a:off x="0" y="943430"/>
          <a:ext cx="9144000" cy="6107365"/>
        </p:xfrm>
        <a:graphic>
          <a:graphicData uri="http://schemas.openxmlformats.org/drawingml/2006/table">
            <a:tbl>
              <a:tblPr firstRow="1" bandRow="1">
                <a:tableStyleId>{F5AB1C69-6EDB-4FF4-983F-18BD219EF322}</a:tableStyleId>
              </a:tblPr>
              <a:tblGrid>
                <a:gridCol w="741478"/>
                <a:gridCol w="8402522"/>
              </a:tblGrid>
              <a:tr h="511670">
                <a:tc>
                  <a:txBody>
                    <a:bodyPr/>
                    <a:lstStyle/>
                    <a:p>
                      <a:pPr marL="0" algn="l" defTabSz="914400" rtl="0" eaLnBrk="1" latinLnBrk="0" hangingPunct="1"/>
                      <a:r>
                        <a:rPr lang="en-GB" sz="1800" kern="1200" dirty="0" smtClean="0"/>
                        <a:t>Day</a:t>
                      </a:r>
                      <a:endParaRPr lang="en-GB" sz="1800" kern="1200" dirty="0">
                        <a:solidFill>
                          <a:schemeClr val="bg1"/>
                        </a:solidFill>
                        <a:latin typeface="+mn-lt"/>
                        <a:ea typeface="+mn-ea"/>
                        <a:cs typeface="+mn-cs"/>
                      </a:endParaRPr>
                    </a:p>
                  </a:txBody>
                  <a:tcPr/>
                </a:tc>
                <a:tc>
                  <a:txBody>
                    <a:bodyPr/>
                    <a:lstStyle/>
                    <a:p>
                      <a:pPr marL="0" algn="l" defTabSz="914400" rtl="0" eaLnBrk="1" latinLnBrk="0" hangingPunct="1"/>
                      <a:r>
                        <a:rPr lang="en-GB" sz="1800" kern="1200" baseline="0" dirty="0" smtClean="0"/>
                        <a:t>Visit, Excursions, Museums</a:t>
                      </a:r>
                      <a:endParaRPr lang="en-GB" sz="1800" kern="1200" dirty="0">
                        <a:solidFill>
                          <a:schemeClr val="bg1"/>
                        </a:solidFill>
                        <a:latin typeface="+mn-lt"/>
                        <a:ea typeface="+mn-ea"/>
                        <a:cs typeface="+mn-cs"/>
                      </a:endParaRPr>
                    </a:p>
                  </a:txBody>
                  <a:tcPr/>
                </a:tc>
              </a:tr>
              <a:tr h="527936">
                <a:tc>
                  <a:txBody>
                    <a:bodyPr/>
                    <a:lstStyle/>
                    <a:p>
                      <a:pPr marL="0" algn="l" defTabSz="914400" rtl="0" eaLnBrk="1" latinLnBrk="0" hangingPunct="1"/>
                      <a:r>
                        <a:rPr lang="en-GB" sz="1600" kern="1200" baseline="0" dirty="0" smtClean="0">
                          <a:solidFill>
                            <a:schemeClr val="dk1"/>
                          </a:solidFill>
                          <a:latin typeface="+mn-lt"/>
                          <a:ea typeface="+mn-ea"/>
                          <a:cs typeface="+mn-cs"/>
                        </a:rPr>
                        <a:t>Day 1</a:t>
                      </a:r>
                      <a:endParaRPr lang="en-GB" sz="1600" kern="1200" baseline="0" dirty="0">
                        <a:solidFill>
                          <a:schemeClr val="dk1"/>
                        </a:solidFill>
                        <a:latin typeface="+mn-lt"/>
                        <a:ea typeface="+mn-ea"/>
                        <a:cs typeface="+mn-cs"/>
                      </a:endParaRPr>
                    </a:p>
                  </a:txBody>
                  <a:tcPr/>
                </a:tc>
                <a:tc>
                  <a:txBody>
                    <a:bodyPr/>
                    <a:lstStyle/>
                    <a:p>
                      <a:pPr marL="0" algn="l" defTabSz="914400" rtl="0" eaLnBrk="1" latinLnBrk="0" hangingPunct="1"/>
                      <a:r>
                        <a:rPr lang="en-GB" sz="1600" kern="1200" baseline="0" dirty="0" smtClean="0">
                          <a:solidFill>
                            <a:schemeClr val="dk1"/>
                          </a:solidFill>
                          <a:latin typeface="+mn-lt"/>
                          <a:ea typeface="+mn-ea"/>
                          <a:cs typeface="+mn-cs"/>
                        </a:rPr>
                        <a:t>Depart Dubai airport for your flight to Paris</a:t>
                      </a:r>
                      <a:endParaRPr lang="en-GB" sz="1600" kern="1200" baseline="0" dirty="0">
                        <a:solidFill>
                          <a:schemeClr val="dk1"/>
                        </a:solidFill>
                        <a:latin typeface="+mn-lt"/>
                        <a:ea typeface="+mn-ea"/>
                        <a:cs typeface="+mn-cs"/>
                      </a:endParaRPr>
                    </a:p>
                  </a:txBody>
                  <a:tcPr/>
                </a:tc>
              </a:tr>
              <a:tr h="738130">
                <a:tc>
                  <a:txBody>
                    <a:bodyPr/>
                    <a:lstStyle/>
                    <a:p>
                      <a:r>
                        <a:rPr lang="en-GB" sz="1600" kern="1200" baseline="0" dirty="0" smtClean="0">
                          <a:solidFill>
                            <a:schemeClr val="dk1"/>
                          </a:solidFill>
                          <a:latin typeface="+mn-lt"/>
                          <a:ea typeface="+mn-ea"/>
                          <a:cs typeface="+mn-cs"/>
                        </a:rPr>
                        <a:t>Day 2</a:t>
                      </a:r>
                      <a:endParaRPr lang="en-GB"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dk1"/>
                          </a:solidFill>
                          <a:latin typeface="+mn-lt"/>
                          <a:ea typeface="+mn-ea"/>
                          <a:cs typeface="+mn-cs"/>
                        </a:rPr>
                        <a:t>Transfer to Ypres to check into your hotel/ Lunch at local restaurant / Visit the </a:t>
                      </a:r>
                      <a:r>
                        <a:rPr lang="en-GB" sz="1600" kern="1200" baseline="0" dirty="0" err="1" smtClean="0">
                          <a:solidFill>
                            <a:schemeClr val="dk1"/>
                          </a:solidFill>
                          <a:latin typeface="+mn-lt"/>
                          <a:ea typeface="+mn-ea"/>
                          <a:cs typeface="+mn-cs"/>
                        </a:rPr>
                        <a:t>Chocolaterie</a:t>
                      </a:r>
                      <a:r>
                        <a:rPr lang="en-GB" sz="1600" kern="1200" baseline="0" dirty="0" smtClean="0">
                          <a:solidFill>
                            <a:schemeClr val="dk1"/>
                          </a:solidFill>
                          <a:latin typeface="+mn-lt"/>
                          <a:ea typeface="+mn-ea"/>
                          <a:cs typeface="+mn-cs"/>
                        </a:rPr>
                        <a:t> </a:t>
                      </a:r>
                      <a:r>
                        <a:rPr lang="en-GB" sz="1600" kern="1200" baseline="0" dirty="0" err="1" smtClean="0">
                          <a:solidFill>
                            <a:schemeClr val="dk1"/>
                          </a:solidFill>
                          <a:latin typeface="+mn-lt"/>
                          <a:ea typeface="+mn-ea"/>
                          <a:cs typeface="+mn-cs"/>
                        </a:rPr>
                        <a:t>Ledoux</a:t>
                      </a:r>
                      <a:r>
                        <a:rPr lang="en-GB" sz="1600" kern="1200" baseline="0" dirty="0" smtClean="0">
                          <a:solidFill>
                            <a:schemeClr val="dk1"/>
                          </a:solidFill>
                          <a:latin typeface="+mn-lt"/>
                          <a:ea typeface="+mn-ea"/>
                          <a:cs typeface="+mn-cs"/>
                        </a:rPr>
                        <a:t>/ Dinner at local restaurant/ Overnight Ypres</a:t>
                      </a:r>
                    </a:p>
                  </a:txBody>
                  <a:tcPr/>
                </a:tc>
              </a:tr>
              <a:tr h="1002535">
                <a:tc>
                  <a:txBody>
                    <a:bodyPr/>
                    <a:lstStyle/>
                    <a:p>
                      <a:pPr marL="0" algn="l" defTabSz="914400" rtl="0" eaLnBrk="1" latinLnBrk="0" hangingPunct="1"/>
                      <a:r>
                        <a:rPr lang="en-GB" sz="1600" kern="1200" baseline="0" dirty="0" smtClean="0">
                          <a:solidFill>
                            <a:schemeClr val="dk1"/>
                          </a:solidFill>
                          <a:latin typeface="+mn-lt"/>
                          <a:ea typeface="+mn-ea"/>
                          <a:cs typeface="+mn-cs"/>
                        </a:rPr>
                        <a:t>Day 3</a:t>
                      </a:r>
                      <a:endParaRPr lang="en-GB"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dk1"/>
                          </a:solidFill>
                          <a:latin typeface="+mn-lt"/>
                          <a:ea typeface="+mn-ea"/>
                          <a:cs typeface="+mn-cs"/>
                        </a:rPr>
                        <a:t>Morning: Coming World Remember me WW Art Workshop/ Afternoon: Essex Farm, </a:t>
                      </a:r>
                      <a:r>
                        <a:rPr lang="en-GB" sz="1600" kern="1200" baseline="0" dirty="0" err="1" smtClean="0">
                          <a:solidFill>
                            <a:schemeClr val="dk1"/>
                          </a:solidFill>
                          <a:latin typeface="+mn-lt"/>
                          <a:ea typeface="+mn-ea"/>
                          <a:cs typeface="+mn-cs"/>
                        </a:rPr>
                        <a:t>Hooge</a:t>
                      </a:r>
                      <a:r>
                        <a:rPr lang="en-GB" sz="1600" kern="1200" baseline="0" dirty="0" smtClean="0">
                          <a:solidFill>
                            <a:schemeClr val="dk1"/>
                          </a:solidFill>
                          <a:latin typeface="+mn-lt"/>
                          <a:ea typeface="+mn-ea"/>
                          <a:cs typeface="+mn-cs"/>
                        </a:rPr>
                        <a:t> Crater, Hill 60, Hill 62 and Sanctuary Wood/ Dinner at local restaurant/ </a:t>
                      </a:r>
                      <a:r>
                        <a:rPr lang="en-GB" sz="1600" kern="1200" baseline="0" dirty="0" err="1" smtClean="0">
                          <a:solidFill>
                            <a:schemeClr val="dk1"/>
                          </a:solidFill>
                          <a:latin typeface="+mn-lt"/>
                          <a:ea typeface="+mn-ea"/>
                          <a:cs typeface="+mn-cs"/>
                        </a:rPr>
                        <a:t>Menin</a:t>
                      </a:r>
                      <a:r>
                        <a:rPr lang="en-GB" sz="1600" kern="1200" baseline="0" dirty="0" smtClean="0">
                          <a:solidFill>
                            <a:schemeClr val="dk1"/>
                          </a:solidFill>
                          <a:latin typeface="+mn-lt"/>
                          <a:ea typeface="+mn-ea"/>
                          <a:cs typeface="+mn-cs"/>
                        </a:rPr>
                        <a:t> Gate Ceremony/ Overnight Ypres</a:t>
                      </a:r>
                    </a:p>
                  </a:txBody>
                  <a:tcPr/>
                </a:tc>
              </a:tr>
              <a:tr h="727114">
                <a:tc>
                  <a:txBody>
                    <a:bodyPr/>
                    <a:lstStyle/>
                    <a:p>
                      <a:pPr marL="0" algn="l" defTabSz="914400" rtl="0" eaLnBrk="1" latinLnBrk="0" hangingPunct="1"/>
                      <a:r>
                        <a:rPr lang="en-GB" sz="1600" kern="1200" baseline="0" dirty="0" smtClean="0">
                          <a:solidFill>
                            <a:schemeClr val="dk1"/>
                          </a:solidFill>
                          <a:latin typeface="+mn-lt"/>
                          <a:ea typeface="+mn-ea"/>
                          <a:cs typeface="+mn-cs"/>
                        </a:rPr>
                        <a:t> Day 4</a:t>
                      </a:r>
                      <a:endParaRPr lang="en-GB" sz="1600" kern="1200" baseline="0" dirty="0">
                        <a:solidFill>
                          <a:schemeClr val="dk1"/>
                        </a:solidFill>
                        <a:latin typeface="+mn-lt"/>
                        <a:ea typeface="+mn-ea"/>
                        <a:cs typeface="+mn-cs"/>
                      </a:endParaRPr>
                    </a:p>
                  </a:txBody>
                  <a:tcPr/>
                </a:tc>
                <a:tc>
                  <a:txBody>
                    <a:bodyPr/>
                    <a:lstStyle/>
                    <a:p>
                      <a:r>
                        <a:rPr lang="en-GB" sz="1600" kern="1200" dirty="0" smtClean="0">
                          <a:solidFill>
                            <a:schemeClr val="dk1"/>
                          </a:solidFill>
                          <a:effectLst/>
                          <a:latin typeface="+mn-lt"/>
                          <a:ea typeface="+mn-ea"/>
                          <a:cs typeface="+mn-cs"/>
                        </a:rPr>
                        <a:t>Morning: In Flanders Lodge Field Museum Educational Workshop/ Afternoon:</a:t>
                      </a:r>
                      <a:r>
                        <a:rPr lang="en-GB" sz="1600" kern="1200" baseline="0" dirty="0" smtClean="0">
                          <a:solidFill>
                            <a:schemeClr val="dk1"/>
                          </a:solidFill>
                          <a:effectLst/>
                          <a:latin typeface="+mn-lt"/>
                          <a:ea typeface="+mn-ea"/>
                          <a:cs typeface="+mn-cs"/>
                        </a:rPr>
                        <a:t> </a:t>
                      </a:r>
                      <a:r>
                        <a:rPr lang="en-GB" sz="1600" kern="1200" dirty="0" smtClean="0">
                          <a:solidFill>
                            <a:schemeClr val="dk1"/>
                          </a:solidFill>
                          <a:effectLst/>
                          <a:latin typeface="+mn-lt"/>
                          <a:ea typeface="+mn-ea"/>
                          <a:cs typeface="+mn-cs"/>
                        </a:rPr>
                        <a:t>Transfer to Paris/ </a:t>
                      </a:r>
                      <a:r>
                        <a:rPr lang="en-GB" sz="1600" kern="1200" dirty="0" err="1" smtClean="0">
                          <a:solidFill>
                            <a:schemeClr val="dk1"/>
                          </a:solidFill>
                          <a:effectLst/>
                          <a:latin typeface="+mn-lt"/>
                          <a:ea typeface="+mn-ea"/>
                          <a:cs typeface="+mn-cs"/>
                        </a:rPr>
                        <a:t>stade</a:t>
                      </a:r>
                      <a:r>
                        <a:rPr lang="en-GB" sz="1600" kern="1200" dirty="0" smtClean="0">
                          <a:solidFill>
                            <a:schemeClr val="dk1"/>
                          </a:solidFill>
                          <a:effectLst/>
                          <a:latin typeface="+mn-lt"/>
                          <a:ea typeface="+mn-ea"/>
                          <a:cs typeface="+mn-cs"/>
                        </a:rPr>
                        <a:t> de France guided tour/ Dinner</a:t>
                      </a:r>
                      <a:r>
                        <a:rPr lang="en-GB" sz="1600" kern="1200" baseline="0" dirty="0" smtClean="0">
                          <a:solidFill>
                            <a:schemeClr val="dk1"/>
                          </a:solidFill>
                          <a:effectLst/>
                          <a:latin typeface="+mn-lt"/>
                          <a:ea typeface="+mn-ea"/>
                          <a:cs typeface="+mn-cs"/>
                        </a:rPr>
                        <a:t> </a:t>
                      </a:r>
                      <a:r>
                        <a:rPr lang="en-GB" sz="1600" kern="1200" dirty="0" smtClean="0">
                          <a:solidFill>
                            <a:schemeClr val="dk1"/>
                          </a:solidFill>
                          <a:effectLst/>
                          <a:latin typeface="+mn-lt"/>
                          <a:ea typeface="+mn-ea"/>
                          <a:cs typeface="+mn-cs"/>
                        </a:rPr>
                        <a:t>at local</a:t>
                      </a:r>
                      <a:r>
                        <a:rPr lang="en-GB" sz="1600" kern="1200" baseline="0" dirty="0" smtClean="0">
                          <a:solidFill>
                            <a:schemeClr val="dk1"/>
                          </a:solidFill>
                          <a:effectLst/>
                          <a:latin typeface="+mn-lt"/>
                          <a:ea typeface="+mn-ea"/>
                          <a:cs typeface="+mn-cs"/>
                        </a:rPr>
                        <a:t> restaurant/ Overnight Paris</a:t>
                      </a:r>
                      <a:endParaRPr lang="en-GB" sz="1600" kern="1200" baseline="0" dirty="0">
                        <a:solidFill>
                          <a:schemeClr val="dk1"/>
                        </a:solidFill>
                        <a:latin typeface="+mn-lt"/>
                        <a:ea typeface="+mn-ea"/>
                        <a:cs typeface="+mn-cs"/>
                      </a:endParaRPr>
                    </a:p>
                  </a:txBody>
                  <a:tcPr/>
                </a:tc>
              </a:tr>
              <a:tr h="749147">
                <a:tc>
                  <a:txBody>
                    <a:bodyPr/>
                    <a:lstStyle/>
                    <a:p>
                      <a:pPr marL="0" algn="l" defTabSz="914400" rtl="0" eaLnBrk="1" latinLnBrk="0" hangingPunct="1"/>
                      <a:r>
                        <a:rPr lang="en-GB" sz="1600" kern="1200" baseline="0" dirty="0" smtClean="0">
                          <a:solidFill>
                            <a:schemeClr val="dk1"/>
                          </a:solidFill>
                          <a:latin typeface="+mn-lt"/>
                          <a:ea typeface="+mn-ea"/>
                          <a:cs typeface="+mn-cs"/>
                        </a:rPr>
                        <a:t>Day 5</a:t>
                      </a:r>
                      <a:endParaRPr lang="en-GB"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dk1"/>
                          </a:solidFill>
                          <a:latin typeface="+mn-lt"/>
                          <a:ea typeface="+mn-ea"/>
                          <a:cs typeface="+mn-cs"/>
                        </a:rPr>
                        <a:t>Morning: Paris catacombs/ Tour Montparnasse/ Afternoon: St </a:t>
                      </a:r>
                      <a:r>
                        <a:rPr lang="en-GB" sz="1600" kern="1200" baseline="0" dirty="0" err="1" smtClean="0">
                          <a:solidFill>
                            <a:schemeClr val="dk1"/>
                          </a:solidFill>
                          <a:latin typeface="+mn-lt"/>
                          <a:ea typeface="+mn-ea"/>
                          <a:cs typeface="+mn-cs"/>
                        </a:rPr>
                        <a:t>Germain</a:t>
                      </a:r>
                      <a:r>
                        <a:rPr lang="en-GB" sz="1600" kern="1200" baseline="0" dirty="0" smtClean="0">
                          <a:solidFill>
                            <a:schemeClr val="dk1"/>
                          </a:solidFill>
                          <a:latin typeface="+mn-lt"/>
                          <a:ea typeface="+mn-ea"/>
                          <a:cs typeface="+mn-cs"/>
                        </a:rPr>
                        <a:t> Pastry and Chocolate Guided Tour/ Free time in Montmartre/ </a:t>
                      </a:r>
                      <a:r>
                        <a:rPr lang="en-GB" sz="1600" kern="1200" baseline="0" dirty="0" smtClean="0">
                          <a:solidFill>
                            <a:schemeClr val="dk1"/>
                          </a:solidFill>
                          <a:effectLst/>
                          <a:latin typeface="+mn-lt"/>
                          <a:ea typeface="+mn-ea"/>
                          <a:cs typeface="+mn-cs"/>
                        </a:rPr>
                        <a:t>Overnight Paris</a:t>
                      </a:r>
                      <a:endParaRPr lang="en-GB" sz="1600" kern="1200" baseline="0" dirty="0" smtClean="0">
                        <a:solidFill>
                          <a:schemeClr val="dk1"/>
                        </a:solidFill>
                        <a:latin typeface="+mn-lt"/>
                        <a:ea typeface="+mn-ea"/>
                        <a:cs typeface="+mn-cs"/>
                      </a:endParaRPr>
                    </a:p>
                  </a:txBody>
                  <a:tcPr/>
                </a:tc>
              </a:tr>
              <a:tr h="716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dk1"/>
                          </a:solidFill>
                          <a:latin typeface="+mn-lt"/>
                          <a:ea typeface="+mn-ea"/>
                          <a:cs typeface="+mn-cs"/>
                        </a:rPr>
                        <a:t>Day 6</a:t>
                      </a:r>
                    </a:p>
                    <a:p>
                      <a:pPr marL="0" algn="l" defTabSz="914400" rtl="0" eaLnBrk="1" latinLnBrk="0" hangingPunct="1"/>
                      <a:endParaRPr lang="en-GB"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Arc de </a:t>
                      </a:r>
                      <a:r>
                        <a:rPr lang="en-GB" sz="1600" kern="1200" dirty="0" err="1" smtClean="0">
                          <a:solidFill>
                            <a:schemeClr val="dk1"/>
                          </a:solidFill>
                          <a:effectLst/>
                          <a:latin typeface="+mn-lt"/>
                          <a:ea typeface="+mn-ea"/>
                          <a:cs typeface="+mn-cs"/>
                        </a:rPr>
                        <a:t>Triomphe</a:t>
                      </a:r>
                      <a:r>
                        <a:rPr lang="en-GB" sz="1600" kern="1200" dirty="0" smtClean="0">
                          <a:solidFill>
                            <a:schemeClr val="dk1"/>
                          </a:solidFill>
                          <a:effectLst/>
                          <a:latin typeface="+mn-lt"/>
                          <a:ea typeface="+mn-ea"/>
                          <a:cs typeface="+mn-cs"/>
                        </a:rPr>
                        <a:t> and free time for shopping on Champs Elysees/</a:t>
                      </a:r>
                      <a:r>
                        <a:rPr lang="en-GB" sz="1600" kern="1200" baseline="0" dirty="0" smtClean="0">
                          <a:solidFill>
                            <a:schemeClr val="dk1"/>
                          </a:solidFill>
                          <a:effectLst/>
                          <a:latin typeface="+mn-lt"/>
                          <a:ea typeface="+mn-ea"/>
                          <a:cs typeface="+mn-cs"/>
                        </a:rPr>
                        <a:t> Eiffel Tower/ Shopping at </a:t>
                      </a:r>
                      <a:r>
                        <a:rPr lang="en-GB" sz="1600" kern="1200" baseline="0" dirty="0" err="1" smtClean="0">
                          <a:solidFill>
                            <a:schemeClr val="dk1"/>
                          </a:solidFill>
                          <a:effectLst/>
                          <a:latin typeface="+mn-lt"/>
                          <a:ea typeface="+mn-ea"/>
                          <a:cs typeface="+mn-cs"/>
                        </a:rPr>
                        <a:t>Chatelet</a:t>
                      </a:r>
                      <a:r>
                        <a:rPr lang="en-GB" sz="1600" kern="1200" baseline="0" dirty="0" smtClean="0">
                          <a:solidFill>
                            <a:schemeClr val="dk1"/>
                          </a:solidFill>
                          <a:effectLst/>
                          <a:latin typeface="+mn-lt"/>
                          <a:ea typeface="+mn-ea"/>
                          <a:cs typeface="+mn-cs"/>
                        </a:rPr>
                        <a:t>-Les-</a:t>
                      </a:r>
                      <a:r>
                        <a:rPr lang="en-GB" sz="1600" kern="1200" baseline="0" dirty="0" err="1" smtClean="0">
                          <a:solidFill>
                            <a:schemeClr val="dk1"/>
                          </a:solidFill>
                          <a:effectLst/>
                          <a:latin typeface="+mn-lt"/>
                          <a:ea typeface="+mn-ea"/>
                          <a:cs typeface="+mn-cs"/>
                        </a:rPr>
                        <a:t>Halles</a:t>
                      </a:r>
                      <a:r>
                        <a:rPr lang="en-GB" sz="1600" kern="1200" baseline="0" dirty="0" smtClean="0">
                          <a:solidFill>
                            <a:schemeClr val="dk1"/>
                          </a:solidFill>
                          <a:effectLst/>
                          <a:latin typeface="+mn-lt"/>
                          <a:ea typeface="+mn-ea"/>
                          <a:cs typeface="+mn-cs"/>
                        </a:rPr>
                        <a:t>/ Dinner at local restaurant</a:t>
                      </a:r>
                      <a:endParaRPr lang="en-GB" sz="1600" kern="1200" baseline="0" dirty="0" smtClean="0">
                        <a:solidFill>
                          <a:schemeClr val="dk1"/>
                        </a:solidFill>
                        <a:latin typeface="+mn-lt"/>
                        <a:ea typeface="+mn-ea"/>
                        <a:cs typeface="+mn-cs"/>
                      </a:endParaRPr>
                    </a:p>
                  </a:txBody>
                  <a:tcPr/>
                </a:tc>
              </a:tr>
              <a:tr h="477521">
                <a:tc>
                  <a:txBody>
                    <a:bodyPr/>
                    <a:lstStyle/>
                    <a:p>
                      <a:pPr marL="0" algn="l" defTabSz="914400" rtl="0" eaLnBrk="1" latinLnBrk="0" hangingPunct="1"/>
                      <a:r>
                        <a:rPr lang="en-GB" sz="1600" kern="1200" baseline="0" dirty="0" smtClean="0">
                          <a:solidFill>
                            <a:schemeClr val="dk1"/>
                          </a:solidFill>
                          <a:latin typeface="+mn-lt"/>
                          <a:ea typeface="+mn-ea"/>
                          <a:cs typeface="+mn-cs"/>
                        </a:rPr>
                        <a:t>Day 7</a:t>
                      </a:r>
                      <a:endParaRPr lang="en-GB"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dk1"/>
                          </a:solidFill>
                          <a:latin typeface="+mn-lt"/>
                          <a:ea typeface="+mn-ea"/>
                          <a:cs typeface="+mn-cs"/>
                        </a:rPr>
                        <a:t>Full day: 1 park- choose from either the Disneyland or the Walt </a:t>
                      </a:r>
                      <a:r>
                        <a:rPr lang="en-GB" sz="1600" kern="1200" baseline="0" dirty="0" err="1" smtClean="0">
                          <a:solidFill>
                            <a:schemeClr val="dk1"/>
                          </a:solidFill>
                          <a:latin typeface="+mn-lt"/>
                          <a:ea typeface="+mn-ea"/>
                          <a:cs typeface="+mn-cs"/>
                        </a:rPr>
                        <a:t>disney</a:t>
                      </a:r>
                      <a:r>
                        <a:rPr lang="en-GB" sz="1600" kern="1200" baseline="0" dirty="0" smtClean="0">
                          <a:solidFill>
                            <a:schemeClr val="dk1"/>
                          </a:solidFill>
                          <a:latin typeface="+mn-lt"/>
                          <a:ea typeface="+mn-ea"/>
                          <a:cs typeface="+mn-cs"/>
                        </a:rPr>
                        <a:t> Studios/ Overnight Paris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kern="1200" baseline="0" dirty="0" smtClean="0">
                        <a:solidFill>
                          <a:schemeClr val="dk1"/>
                        </a:solidFill>
                        <a:latin typeface="+mn-lt"/>
                        <a:ea typeface="+mn-ea"/>
                        <a:cs typeface="+mn-cs"/>
                      </a:endParaRPr>
                    </a:p>
                  </a:txBody>
                  <a:tcPr/>
                </a:tc>
              </a:tr>
              <a:tr h="555617">
                <a:tc>
                  <a:txBody>
                    <a:bodyPr/>
                    <a:lstStyle/>
                    <a:p>
                      <a:pPr marL="0" algn="l" defTabSz="914400" rtl="0" eaLnBrk="1" latinLnBrk="0" hangingPunct="1"/>
                      <a:r>
                        <a:rPr lang="en-GB" sz="1600" kern="1200" baseline="0" dirty="0" smtClean="0">
                          <a:solidFill>
                            <a:schemeClr val="dk1"/>
                          </a:solidFill>
                          <a:latin typeface="+mn-lt"/>
                          <a:ea typeface="+mn-ea"/>
                          <a:cs typeface="+mn-cs"/>
                        </a:rPr>
                        <a:t>Day 8 </a:t>
                      </a:r>
                      <a:endParaRPr lang="en-GB"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dk1"/>
                          </a:solidFill>
                          <a:latin typeface="+mn-lt"/>
                          <a:ea typeface="+mn-ea"/>
                          <a:cs typeface="+mn-cs"/>
                        </a:rPr>
                        <a:t>Transfer from hotel to Airport</a:t>
                      </a:r>
                    </a:p>
                  </a:txBody>
                  <a:tcPr/>
                </a:tc>
              </a:tr>
            </a:tbl>
          </a:graphicData>
        </a:graphic>
      </p:graphicFrame>
    </p:spTree>
    <p:extLst>
      <p:ext uri="{BB962C8B-B14F-4D97-AF65-F5344CB8AC3E}">
        <p14:creationId xmlns:p14="http://schemas.microsoft.com/office/powerpoint/2010/main" val="2518230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velbound Powerpoint templat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 y="0"/>
            <a:ext cx="9144000"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111796" y="344897"/>
            <a:ext cx="5818329" cy="523220"/>
          </a:xfrm>
          <a:prstGeom prst="rect">
            <a:avLst/>
          </a:prstGeom>
          <a:noFill/>
        </p:spPr>
        <p:txBody>
          <a:bodyPr wrap="square" rtlCol="0">
            <a:spAutoFit/>
          </a:bodyPr>
          <a:lstStyle/>
          <a:p>
            <a:pPr algn="r"/>
            <a:r>
              <a:rPr lang="en-GB" sz="2800" b="1" dirty="0" smtClean="0">
                <a:solidFill>
                  <a:schemeClr val="accent4">
                    <a:lumMod val="75000"/>
                  </a:schemeClr>
                </a:solidFill>
              </a:rPr>
              <a:t>Our </a:t>
            </a:r>
            <a:r>
              <a:rPr lang="en-GB" sz="2800" b="1" dirty="0">
                <a:solidFill>
                  <a:schemeClr val="accent4">
                    <a:lumMod val="75000"/>
                  </a:schemeClr>
                </a:solidFill>
              </a:rPr>
              <a:t>Typical Accommodation </a:t>
            </a:r>
            <a:r>
              <a:rPr lang="en-GB" sz="2800" b="1" dirty="0" smtClean="0">
                <a:solidFill>
                  <a:schemeClr val="accent4">
                    <a:lumMod val="75000"/>
                  </a:schemeClr>
                </a:solidFill>
              </a:rPr>
              <a:t>Offer </a:t>
            </a:r>
            <a:endParaRPr lang="en-GB" sz="2800" b="1" dirty="0">
              <a:solidFill>
                <a:schemeClr val="accent4">
                  <a:lumMod val="75000"/>
                </a:schemeClr>
              </a:solidFill>
            </a:endParaRPr>
          </a:p>
        </p:txBody>
      </p:sp>
      <p:sp>
        <p:nvSpPr>
          <p:cNvPr id="25" name="Content Placeholder 2"/>
          <p:cNvSpPr txBox="1">
            <a:spLocks/>
          </p:cNvSpPr>
          <p:nvPr/>
        </p:nvSpPr>
        <p:spPr>
          <a:xfrm>
            <a:off x="323527" y="1565753"/>
            <a:ext cx="8506573" cy="4997885"/>
          </a:xfrm>
          <a:prstGeom prst="rect">
            <a:avLst/>
          </a:prstGeom>
          <a:ln>
            <a:solidFill>
              <a:schemeClr val="accent4">
                <a:lumMod val="75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GB" sz="1900" dirty="0"/>
          </a:p>
        </p:txBody>
      </p:sp>
      <p:sp>
        <p:nvSpPr>
          <p:cNvPr id="11" name="Content Placeholder 2"/>
          <p:cNvSpPr txBox="1">
            <a:spLocks/>
          </p:cNvSpPr>
          <p:nvPr/>
        </p:nvSpPr>
        <p:spPr>
          <a:xfrm>
            <a:off x="4644008" y="1988840"/>
            <a:ext cx="4104456" cy="3672408"/>
          </a:xfrm>
          <a:prstGeom prst="rect">
            <a:avLst/>
          </a:prstGeom>
          <a:ln>
            <a:solidFill>
              <a:schemeClr val="tx1">
                <a:lumMod val="50000"/>
                <a:lumOff val="50000"/>
              </a:schemeClr>
            </a:solidFill>
          </a:ln>
        </p:spPr>
        <p:txBody>
          <a:bodyPr vert="horz" lIns="91440" tIns="45720" rIns="91440" bIns="45720" rtlCol="0">
            <a:normAutofit/>
          </a:bodyPr>
          <a:lstStyle>
            <a:lvl1pPr marL="457200" indent="-457200" algn="l" defTabSz="914400" rtl="0" eaLnBrk="1" latinLnBrk="0" hangingPunct="1">
              <a:spcBef>
                <a:spcPct val="20000"/>
              </a:spcBef>
              <a:buFont typeface="Wingdings" pitchFamily="2" charset="2"/>
              <a:buChar char="§"/>
              <a:defRPr sz="3200" kern="1200">
                <a:solidFill>
                  <a:schemeClr val="tx1">
                    <a:lumMod val="50000"/>
                    <a:lumOff val="50000"/>
                  </a:schemeClr>
                </a:solidFill>
                <a:latin typeface="+mn-lt"/>
                <a:ea typeface="+mn-ea"/>
                <a:cs typeface="+mn-cs"/>
              </a:defRPr>
            </a:lvl1pPr>
            <a:lvl2pPr marL="914400" indent="-457200" algn="l" defTabSz="914400" rtl="0" eaLnBrk="1" latinLnBrk="0" hangingPunct="1">
              <a:spcBef>
                <a:spcPct val="20000"/>
              </a:spcBef>
              <a:buFont typeface="Wingdings" pitchFamily="2" charset="2"/>
              <a:buChar char="§"/>
              <a:defRPr sz="2800" kern="1200">
                <a:solidFill>
                  <a:schemeClr val="tx1">
                    <a:lumMod val="50000"/>
                    <a:lumOff val="50000"/>
                  </a:schemeClr>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2400" kern="1200">
                <a:solidFill>
                  <a:schemeClr val="tx1">
                    <a:lumMod val="50000"/>
                    <a:lumOff val="50000"/>
                  </a:schemeClr>
                </a:solidFill>
                <a:latin typeface="+mn-lt"/>
                <a:ea typeface="+mn-ea"/>
                <a:cs typeface="+mn-cs"/>
              </a:defRPr>
            </a:lvl3pPr>
            <a:lvl4pPr marL="17145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4pPr>
            <a:lvl5pPr marL="2171700" indent="-342900" algn="l" defTabSz="914400" rtl="0" eaLnBrk="1" latinLnBrk="0" hangingPunct="1">
              <a:spcBef>
                <a:spcPct val="20000"/>
              </a:spcBef>
              <a:buFont typeface="Wingdings" pitchFamily="2" charset="2"/>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defRPr/>
            </a:pPr>
            <a:endParaRPr lang="en-GB" sz="2200" b="1" dirty="0">
              <a:latin typeface="Verdana" pitchFamily="34" charset="0"/>
              <a:ea typeface="Verdana" pitchFamily="34" charset="0"/>
              <a:cs typeface="Verdana" pitchFamily="34" charset="0"/>
            </a:endParaRPr>
          </a:p>
          <a:p>
            <a:pPr>
              <a:lnSpc>
                <a:spcPct val="80000"/>
              </a:lnSpc>
              <a:defRPr/>
            </a:pPr>
            <a:r>
              <a:rPr lang="en-GB" sz="1800" dirty="0" smtClean="0"/>
              <a:t>Based on Peace Village ( or similar)</a:t>
            </a:r>
            <a:endParaRPr lang="en-GB" sz="1800" dirty="0"/>
          </a:p>
          <a:p>
            <a:pPr>
              <a:lnSpc>
                <a:spcPct val="80000"/>
              </a:lnSpc>
              <a:defRPr/>
            </a:pPr>
            <a:r>
              <a:rPr lang="en-GB" sz="1800" dirty="0"/>
              <a:t>32 </a:t>
            </a:r>
            <a:r>
              <a:rPr lang="en-GB" sz="1800" dirty="0" smtClean="0"/>
              <a:t>bedrooms</a:t>
            </a:r>
          </a:p>
          <a:p>
            <a:pPr>
              <a:lnSpc>
                <a:spcPct val="80000"/>
              </a:lnSpc>
              <a:defRPr/>
            </a:pPr>
            <a:r>
              <a:rPr lang="en-GB" sz="1800" dirty="0" smtClean="0"/>
              <a:t>View </a:t>
            </a:r>
            <a:r>
              <a:rPr lang="en-GB" sz="1800" dirty="0"/>
              <a:t>of the beautiful local landscape</a:t>
            </a:r>
            <a:endParaRPr lang="en-GB" sz="1800" dirty="0" smtClean="0"/>
          </a:p>
          <a:p>
            <a:pPr>
              <a:lnSpc>
                <a:spcPct val="80000"/>
              </a:lnSpc>
              <a:defRPr/>
            </a:pPr>
            <a:r>
              <a:rPr lang="en-GB" sz="1800" dirty="0" smtClean="0"/>
              <a:t>Games room</a:t>
            </a:r>
          </a:p>
          <a:p>
            <a:pPr>
              <a:lnSpc>
                <a:spcPct val="80000"/>
              </a:lnSpc>
              <a:defRPr/>
            </a:pPr>
            <a:r>
              <a:rPr lang="en-GB" sz="1800" dirty="0" smtClean="0"/>
              <a:t>Bar </a:t>
            </a:r>
            <a:r>
              <a:rPr lang="en-GB" sz="1800" dirty="0"/>
              <a:t>and conferencing </a:t>
            </a:r>
            <a:r>
              <a:rPr lang="en-GB" sz="1800" dirty="0" smtClean="0"/>
              <a:t>facilities</a:t>
            </a:r>
          </a:p>
          <a:p>
            <a:pPr>
              <a:lnSpc>
                <a:spcPct val="80000"/>
              </a:lnSpc>
              <a:defRPr/>
            </a:pPr>
            <a:r>
              <a:rPr lang="en-GB" sz="1800" dirty="0" smtClean="0"/>
              <a:t>Restaurant</a:t>
            </a:r>
          </a:p>
          <a:p>
            <a:pPr>
              <a:lnSpc>
                <a:spcPct val="80000"/>
              </a:lnSpc>
              <a:defRPr/>
            </a:pPr>
            <a:r>
              <a:rPr lang="en-GB" sz="1800" dirty="0" smtClean="0"/>
              <a:t>Free </a:t>
            </a:r>
            <a:r>
              <a:rPr lang="en-GB" sz="1800" dirty="0" err="1" smtClean="0"/>
              <a:t>wifi</a:t>
            </a:r>
            <a:endParaRPr lang="en-GB" sz="1800" dirty="0"/>
          </a:p>
          <a:p>
            <a:pPr fontAlgn="base">
              <a:lnSpc>
                <a:spcPct val="120000"/>
              </a:lnSpc>
              <a:spcAft>
                <a:spcPct val="0"/>
              </a:spcAft>
              <a:tabLst>
                <a:tab pos="1866900" algn="l"/>
              </a:tabLst>
              <a:defRPr/>
            </a:pPr>
            <a:endParaRPr lang="en-GB" sz="6400" dirty="0" smtClean="0"/>
          </a:p>
          <a:p>
            <a:pPr fontAlgn="base">
              <a:lnSpc>
                <a:spcPct val="120000"/>
              </a:lnSpc>
              <a:spcAft>
                <a:spcPct val="0"/>
              </a:spcAft>
              <a:tabLst>
                <a:tab pos="1866900" algn="l"/>
              </a:tabLst>
              <a:defRPr/>
            </a:pPr>
            <a:endParaRPr lang="en-GB" sz="6400" dirty="0"/>
          </a:p>
        </p:txBody>
      </p:sp>
      <p:sp>
        <p:nvSpPr>
          <p:cNvPr id="12" name="TextBox 11"/>
          <p:cNvSpPr txBox="1"/>
          <p:nvPr/>
        </p:nvSpPr>
        <p:spPr>
          <a:xfrm>
            <a:off x="5004048" y="1772816"/>
            <a:ext cx="1277016" cy="369332"/>
          </a:xfrm>
          <a:prstGeom prst="rect">
            <a:avLst/>
          </a:prstGeom>
          <a:solidFill>
            <a:schemeClr val="bg1"/>
          </a:solidFill>
        </p:spPr>
        <p:txBody>
          <a:bodyPr wrap="none" rtlCol="0">
            <a:spAutoFit/>
          </a:bodyPr>
          <a:lstStyle/>
          <a:p>
            <a:r>
              <a:rPr lang="en-GB" b="1" dirty="0" smtClean="0">
                <a:solidFill>
                  <a:schemeClr val="accent4">
                    <a:lumMod val="75000"/>
                  </a:schemeClr>
                </a:solidFill>
              </a:rPr>
              <a:t>Description</a:t>
            </a:r>
            <a:endParaRPr lang="en-GB" b="1" dirty="0">
              <a:solidFill>
                <a:schemeClr val="accent4">
                  <a:lumMod val="75000"/>
                </a:schemeClr>
              </a:solidFill>
            </a:endParaRPr>
          </a:p>
        </p:txBody>
      </p:sp>
      <p:sp>
        <p:nvSpPr>
          <p:cNvPr id="14" name="TextBox 13"/>
          <p:cNvSpPr txBox="1"/>
          <p:nvPr/>
        </p:nvSpPr>
        <p:spPr>
          <a:xfrm>
            <a:off x="611560" y="1772816"/>
            <a:ext cx="703013" cy="369332"/>
          </a:xfrm>
          <a:prstGeom prst="rect">
            <a:avLst/>
          </a:prstGeom>
          <a:solidFill>
            <a:schemeClr val="bg1"/>
          </a:solidFill>
        </p:spPr>
        <p:txBody>
          <a:bodyPr wrap="none" rtlCol="0">
            <a:spAutoFit/>
          </a:bodyPr>
          <a:lstStyle/>
          <a:p>
            <a:r>
              <a:rPr lang="en-GB" b="1" dirty="0" smtClean="0">
                <a:solidFill>
                  <a:schemeClr val="accent4">
                    <a:lumMod val="75000"/>
                  </a:schemeClr>
                </a:solidFill>
              </a:rPr>
              <a:t>Ypres</a:t>
            </a:r>
            <a:endParaRPr lang="en-GB" b="1" dirty="0">
              <a:solidFill>
                <a:schemeClr val="accent4">
                  <a:lumMod val="75000"/>
                </a:schemeClr>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8578" y="2142148"/>
            <a:ext cx="3679863" cy="1887624"/>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579" y="4211198"/>
            <a:ext cx="3679863" cy="1991298"/>
          </a:xfrm>
          <a:prstGeom prst="rect">
            <a:avLst/>
          </a:prstGeom>
          <a:ln>
            <a:noFill/>
          </a:ln>
          <a:effectLst>
            <a:softEdge rad="112500"/>
          </a:effectLst>
        </p:spPr>
      </p:pic>
    </p:spTree>
    <p:extLst>
      <p:ext uri="{BB962C8B-B14F-4D97-AF65-F5344CB8AC3E}">
        <p14:creationId xmlns:p14="http://schemas.microsoft.com/office/powerpoint/2010/main" val="102827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27073</TotalTime>
  <Words>1333</Words>
  <Application>Microsoft Office PowerPoint</Application>
  <PresentationFormat>On-screen Show (4:3)</PresentationFormat>
  <Paragraphs>224</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Travelbound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Wootton</dc:creator>
  <cp:lastModifiedBy>Graeme Malcolm</cp:lastModifiedBy>
  <cp:revision>74</cp:revision>
  <dcterms:created xsi:type="dcterms:W3CDTF">2013-07-31T08:40:06Z</dcterms:created>
  <dcterms:modified xsi:type="dcterms:W3CDTF">2014-12-07T03:16:53Z</dcterms:modified>
</cp:coreProperties>
</file>