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319" r:id="rId3"/>
    <p:sldId id="321" r:id="rId4"/>
    <p:sldId id="320" r:id="rId5"/>
    <p:sldId id="273" r:id="rId6"/>
    <p:sldId id="274" r:id="rId7"/>
    <p:sldId id="275" r:id="rId8"/>
    <p:sldId id="276" r:id="rId9"/>
    <p:sldId id="290" r:id="rId10"/>
    <p:sldId id="292" r:id="rId11"/>
    <p:sldId id="314" r:id="rId12"/>
    <p:sldId id="277" r:id="rId13"/>
    <p:sldId id="278" r:id="rId14"/>
    <p:sldId id="279" r:id="rId15"/>
    <p:sldId id="303" r:id="rId16"/>
    <p:sldId id="304" r:id="rId17"/>
    <p:sldId id="280" r:id="rId18"/>
    <p:sldId id="281" r:id="rId19"/>
    <p:sldId id="300" r:id="rId20"/>
    <p:sldId id="299" r:id="rId21"/>
    <p:sldId id="284" r:id="rId22"/>
    <p:sldId id="283" r:id="rId23"/>
    <p:sldId id="315" r:id="rId24"/>
    <p:sldId id="282" r:id="rId25"/>
    <p:sldId id="296" r:id="rId26"/>
    <p:sldId id="294" r:id="rId27"/>
    <p:sldId id="285" r:id="rId28"/>
    <p:sldId id="312" r:id="rId29"/>
    <p:sldId id="311" r:id="rId30"/>
    <p:sldId id="295" r:id="rId31"/>
    <p:sldId id="286" r:id="rId32"/>
    <p:sldId id="297" r:id="rId33"/>
    <p:sldId id="298" r:id="rId34"/>
    <p:sldId id="313" r:id="rId35"/>
    <p:sldId id="287" r:id="rId36"/>
    <p:sldId id="322" r:id="rId37"/>
    <p:sldId id="307" r:id="rId38"/>
    <p:sldId id="308" r:id="rId39"/>
    <p:sldId id="309" r:id="rId40"/>
    <p:sldId id="310" r:id="rId41"/>
    <p:sldId id="32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FA5CB92-6EE0-4904-9E85-14AD09E4F3CD}">
          <p14:sldIdLst>
            <p14:sldId id="266"/>
            <p14:sldId id="319"/>
            <p14:sldId id="321"/>
            <p14:sldId id="320"/>
            <p14:sldId id="273"/>
            <p14:sldId id="274"/>
            <p14:sldId id="275"/>
            <p14:sldId id="276"/>
            <p14:sldId id="290"/>
            <p14:sldId id="292"/>
            <p14:sldId id="314"/>
            <p14:sldId id="277"/>
            <p14:sldId id="278"/>
            <p14:sldId id="279"/>
            <p14:sldId id="303"/>
            <p14:sldId id="304"/>
            <p14:sldId id="280"/>
            <p14:sldId id="281"/>
            <p14:sldId id="300"/>
            <p14:sldId id="299"/>
            <p14:sldId id="284"/>
            <p14:sldId id="283"/>
            <p14:sldId id="315"/>
            <p14:sldId id="282"/>
            <p14:sldId id="296"/>
            <p14:sldId id="294"/>
            <p14:sldId id="285"/>
            <p14:sldId id="312"/>
            <p14:sldId id="311"/>
            <p14:sldId id="295"/>
            <p14:sldId id="286"/>
            <p14:sldId id="297"/>
            <p14:sldId id="298"/>
            <p14:sldId id="313"/>
            <p14:sldId id="287"/>
            <p14:sldId id="322"/>
            <p14:sldId id="307"/>
            <p14:sldId id="308"/>
            <p14:sldId id="309"/>
            <p14:sldId id="310"/>
            <p14:sldId id="3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0CCA-7D98-44BB-9143-051BF38D95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EE9841-F292-49DC-BACD-DA164C906E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254AFEA-47AB-4AC2-9216-582C8135B1F9}"/>
              </a:ext>
            </a:extLst>
          </p:cNvPr>
          <p:cNvSpPr>
            <a:spLocks noGrp="1"/>
          </p:cNvSpPr>
          <p:nvPr>
            <p:ph type="dt" sz="half" idx="10"/>
          </p:nvPr>
        </p:nvSpPr>
        <p:spPr/>
        <p:txBody>
          <a:bodyPr/>
          <a:lstStyle/>
          <a:p>
            <a:fld id="{AA953105-B361-409C-B64C-5C508EF1F0F6}" type="datetimeFigureOut">
              <a:rPr lang="en-GB" smtClean="0"/>
              <a:t>31/05/2019</a:t>
            </a:fld>
            <a:endParaRPr lang="en-GB"/>
          </a:p>
        </p:txBody>
      </p:sp>
      <p:sp>
        <p:nvSpPr>
          <p:cNvPr id="5" name="Footer Placeholder 4">
            <a:extLst>
              <a:ext uri="{FF2B5EF4-FFF2-40B4-BE49-F238E27FC236}">
                <a16:creationId xmlns:a16="http://schemas.microsoft.com/office/drawing/2014/main" id="{97824C3D-7A7E-4ECB-BB13-5416E653F0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5CDEC7-2555-4F85-AFE7-F79F29C3068D}"/>
              </a:ext>
            </a:extLst>
          </p:cNvPr>
          <p:cNvSpPr>
            <a:spLocks noGrp="1"/>
          </p:cNvSpPr>
          <p:nvPr>
            <p:ph type="sldNum" sz="quarter" idx="12"/>
          </p:nvPr>
        </p:nvSpPr>
        <p:spPr/>
        <p:txBody>
          <a:bodyPr/>
          <a:lstStyle/>
          <a:p>
            <a:fld id="{88883355-65A8-42CB-8394-9EE74B3A340D}" type="slidenum">
              <a:rPr lang="en-GB" smtClean="0"/>
              <a:t>‹#›</a:t>
            </a:fld>
            <a:endParaRPr lang="en-GB"/>
          </a:p>
        </p:txBody>
      </p:sp>
    </p:spTree>
    <p:extLst>
      <p:ext uri="{BB962C8B-B14F-4D97-AF65-F5344CB8AC3E}">
        <p14:creationId xmlns:p14="http://schemas.microsoft.com/office/powerpoint/2010/main" val="3979940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DDCF5-129D-496F-867D-2DA80250E04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16A26B-EA95-4256-B7FA-14E5B29A6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1B319E-C64C-482A-8E85-C65A5BC4981A}"/>
              </a:ext>
            </a:extLst>
          </p:cNvPr>
          <p:cNvSpPr>
            <a:spLocks noGrp="1"/>
          </p:cNvSpPr>
          <p:nvPr>
            <p:ph type="dt" sz="half" idx="10"/>
          </p:nvPr>
        </p:nvSpPr>
        <p:spPr/>
        <p:txBody>
          <a:bodyPr/>
          <a:lstStyle/>
          <a:p>
            <a:fld id="{AA953105-B361-409C-B64C-5C508EF1F0F6}" type="datetimeFigureOut">
              <a:rPr lang="en-GB" smtClean="0"/>
              <a:t>31/05/2019</a:t>
            </a:fld>
            <a:endParaRPr lang="en-GB"/>
          </a:p>
        </p:txBody>
      </p:sp>
      <p:sp>
        <p:nvSpPr>
          <p:cNvPr id="5" name="Footer Placeholder 4">
            <a:extLst>
              <a:ext uri="{FF2B5EF4-FFF2-40B4-BE49-F238E27FC236}">
                <a16:creationId xmlns:a16="http://schemas.microsoft.com/office/drawing/2014/main" id="{83285230-12BF-40A2-B870-0FE2E3A142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9D1A2A-04C4-415A-9841-F0C0FD99C7FA}"/>
              </a:ext>
            </a:extLst>
          </p:cNvPr>
          <p:cNvSpPr>
            <a:spLocks noGrp="1"/>
          </p:cNvSpPr>
          <p:nvPr>
            <p:ph type="sldNum" sz="quarter" idx="12"/>
          </p:nvPr>
        </p:nvSpPr>
        <p:spPr/>
        <p:txBody>
          <a:bodyPr/>
          <a:lstStyle/>
          <a:p>
            <a:fld id="{88883355-65A8-42CB-8394-9EE74B3A340D}" type="slidenum">
              <a:rPr lang="en-GB" smtClean="0"/>
              <a:t>‹#›</a:t>
            </a:fld>
            <a:endParaRPr lang="en-GB"/>
          </a:p>
        </p:txBody>
      </p:sp>
    </p:spTree>
    <p:extLst>
      <p:ext uri="{BB962C8B-B14F-4D97-AF65-F5344CB8AC3E}">
        <p14:creationId xmlns:p14="http://schemas.microsoft.com/office/powerpoint/2010/main" val="617856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DDEB8E-DD1F-490B-BBBF-0C50AA1E13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B1A806-4DCE-45A5-A142-F104E0E875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0F802C-CB5C-40DF-8158-FAA8F498F904}"/>
              </a:ext>
            </a:extLst>
          </p:cNvPr>
          <p:cNvSpPr>
            <a:spLocks noGrp="1"/>
          </p:cNvSpPr>
          <p:nvPr>
            <p:ph type="dt" sz="half" idx="10"/>
          </p:nvPr>
        </p:nvSpPr>
        <p:spPr/>
        <p:txBody>
          <a:bodyPr/>
          <a:lstStyle/>
          <a:p>
            <a:fld id="{AA953105-B361-409C-B64C-5C508EF1F0F6}" type="datetimeFigureOut">
              <a:rPr lang="en-GB" smtClean="0"/>
              <a:t>31/05/2019</a:t>
            </a:fld>
            <a:endParaRPr lang="en-GB"/>
          </a:p>
        </p:txBody>
      </p:sp>
      <p:sp>
        <p:nvSpPr>
          <p:cNvPr id="5" name="Footer Placeholder 4">
            <a:extLst>
              <a:ext uri="{FF2B5EF4-FFF2-40B4-BE49-F238E27FC236}">
                <a16:creationId xmlns:a16="http://schemas.microsoft.com/office/drawing/2014/main" id="{C06EBEAE-5C61-4264-B85F-AE72AA4F30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16FA15-1413-41FC-B6B3-9B6DDC171225}"/>
              </a:ext>
            </a:extLst>
          </p:cNvPr>
          <p:cNvSpPr>
            <a:spLocks noGrp="1"/>
          </p:cNvSpPr>
          <p:nvPr>
            <p:ph type="sldNum" sz="quarter" idx="12"/>
          </p:nvPr>
        </p:nvSpPr>
        <p:spPr/>
        <p:txBody>
          <a:bodyPr/>
          <a:lstStyle/>
          <a:p>
            <a:fld id="{88883355-65A8-42CB-8394-9EE74B3A340D}" type="slidenum">
              <a:rPr lang="en-GB" smtClean="0"/>
              <a:t>‹#›</a:t>
            </a:fld>
            <a:endParaRPr lang="en-GB"/>
          </a:p>
        </p:txBody>
      </p:sp>
    </p:spTree>
    <p:extLst>
      <p:ext uri="{BB962C8B-B14F-4D97-AF65-F5344CB8AC3E}">
        <p14:creationId xmlns:p14="http://schemas.microsoft.com/office/powerpoint/2010/main" val="4846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6"/>
          </p:nvPr>
        </p:nvSpPr>
        <p:spPr/>
        <p:txBody>
          <a:bodyPr/>
          <a:lstStyle/>
          <a:p>
            <a:fld id="{203E1E45-970B-5D42-BB85-F656D7636AA5}" type="slidenum">
              <a:rPr lang="en-US" smtClean="0"/>
              <a:pPr/>
              <a:t>‹#›</a:t>
            </a:fld>
            <a:endParaRPr lang="en-US" dirty="0"/>
          </a:p>
        </p:txBody>
      </p:sp>
      <p:sp>
        <p:nvSpPr>
          <p:cNvPr id="15" name="Footer Placeholder 14"/>
          <p:cNvSpPr>
            <a:spLocks noGrp="1"/>
          </p:cNvSpPr>
          <p:nvPr>
            <p:ph type="ftr" sz="quarter" idx="17"/>
          </p:nvPr>
        </p:nvSpPr>
        <p:spPr/>
        <p:txBody>
          <a:bodyPr/>
          <a:lstStyle/>
          <a:p>
            <a:r>
              <a:rPr lang="en-US" altLang="zh-HK"/>
              <a:t>4 May 2015 | Why choose a Nord Anglia Education? </a:t>
            </a:r>
            <a:endParaRPr lang="en-US" dirty="0"/>
          </a:p>
        </p:txBody>
      </p:sp>
      <p:sp>
        <p:nvSpPr>
          <p:cNvPr id="13" name="Content Placeholder 2"/>
          <p:cNvSpPr>
            <a:spLocks noGrp="1"/>
          </p:cNvSpPr>
          <p:nvPr>
            <p:ph idx="1"/>
          </p:nvPr>
        </p:nvSpPr>
        <p:spPr>
          <a:xfrm>
            <a:off x="532802" y="1828800"/>
            <a:ext cx="11049599"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Placeholder 1"/>
          <p:cNvSpPr>
            <a:spLocks noGrp="1"/>
          </p:cNvSpPr>
          <p:nvPr>
            <p:ph type="title"/>
          </p:nvPr>
        </p:nvSpPr>
        <p:spPr>
          <a:xfrm>
            <a:off x="532801" y="274639"/>
            <a:ext cx="10972800" cy="463549"/>
          </a:xfrm>
          <a:prstGeom prst="rect">
            <a:avLst/>
          </a:prstGeom>
        </p:spPr>
        <p:txBody>
          <a:bodyPr vert="horz" lIns="0" tIns="0" rIns="0" bIns="0" rtlCol="0" anchor="t" anchorCtr="0">
            <a:normAutofit/>
          </a:bodyPr>
          <a:lstStyle>
            <a:lvl1pPr>
              <a:lnSpc>
                <a:spcPts val="3000"/>
              </a:lnSpc>
              <a:defRPr sz="2400"/>
            </a:lvl1pPr>
          </a:lstStyle>
          <a:p>
            <a:r>
              <a:rPr lang="en-US" dirty="0"/>
              <a:t>Click to edit Master title style</a:t>
            </a:r>
          </a:p>
        </p:txBody>
      </p:sp>
      <p:sp>
        <p:nvSpPr>
          <p:cNvPr id="17" name="Text Placeholder 15"/>
          <p:cNvSpPr>
            <a:spLocks noGrp="1"/>
          </p:cNvSpPr>
          <p:nvPr>
            <p:ph type="body" sz="quarter" idx="15"/>
          </p:nvPr>
        </p:nvSpPr>
        <p:spPr>
          <a:xfrm>
            <a:off x="532802" y="1300708"/>
            <a:ext cx="6071199" cy="459284"/>
          </a:xfrm>
        </p:spPr>
        <p:txBody>
          <a:bodyPr>
            <a:normAutofit/>
          </a:bodyPr>
          <a:lstStyle>
            <a:lvl1pPr marL="0" indent="0">
              <a:buNone/>
              <a:defRPr sz="1800">
                <a:solidFill>
                  <a:schemeClr val="tx2"/>
                </a:solidFill>
              </a:defRPr>
            </a:lvl1pPr>
          </a:lstStyle>
          <a:p>
            <a:r>
              <a:rPr lang="en-US" dirty="0">
                <a:latin typeface="Source Sans Pro Semibold"/>
                <a:cs typeface="Source Sans Pro Semibold"/>
              </a:rPr>
              <a:t>Subtitle</a:t>
            </a:r>
          </a:p>
        </p:txBody>
      </p:sp>
      <p:pic>
        <p:nvPicPr>
          <p:cNvPr id="18" name="Picture 5" descr="NAE_PPT_Inside - Groove Line.png"/>
          <p:cNvPicPr>
            <a:picLocks noChangeAspect="1"/>
          </p:cNvPicPr>
          <p:nvPr userDrawn="1"/>
        </p:nvPicPr>
        <p:blipFill>
          <a:blip r:embed="rId2"/>
          <a:stretch>
            <a:fillRect/>
          </a:stretch>
        </p:blipFill>
        <p:spPr>
          <a:xfrm>
            <a:off x="1" y="685800"/>
            <a:ext cx="12192001" cy="641350"/>
          </a:xfrm>
          <a:prstGeom prst="rect">
            <a:avLst/>
          </a:prstGeom>
        </p:spPr>
      </p:pic>
      <p:pic>
        <p:nvPicPr>
          <p:cNvPr id="9" name="Picture 8" descr="NAE_PPT for PNG_Inside - Groove Line Bottom.png"/>
          <p:cNvPicPr>
            <a:picLocks noChangeAspect="1"/>
          </p:cNvPicPr>
          <p:nvPr userDrawn="1"/>
        </p:nvPicPr>
        <p:blipFill>
          <a:blip r:embed="rId3"/>
          <a:stretch>
            <a:fillRect/>
          </a:stretch>
        </p:blipFill>
        <p:spPr>
          <a:xfrm>
            <a:off x="0" y="6278739"/>
            <a:ext cx="12192000" cy="641350"/>
          </a:xfrm>
          <a:prstGeom prst="rect">
            <a:avLst/>
          </a:prstGeom>
        </p:spPr>
      </p:pic>
      <p:pic>
        <p:nvPicPr>
          <p:cNvPr id="2050" name="Picture 2" descr="BVIS_Book and Crown_Logo_Horizontal (002)">
            <a:extLst>
              <a:ext uri="{FF2B5EF4-FFF2-40B4-BE49-F238E27FC236}">
                <a16:creationId xmlns:a16="http://schemas.microsoft.com/office/drawing/2014/main" id="{BBD85C98-E696-4BEC-A213-0F874CB5DE25}"/>
              </a:ext>
            </a:extLst>
          </p:cNvPr>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2919" y="-44451"/>
            <a:ext cx="5789083"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678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chool Title Slide">
    <p:spTree>
      <p:nvGrpSpPr>
        <p:cNvPr id="1" name=""/>
        <p:cNvGrpSpPr/>
        <p:nvPr/>
      </p:nvGrpSpPr>
      <p:grpSpPr>
        <a:xfrm>
          <a:off x="0" y="0"/>
          <a:ext cx="0" cy="0"/>
          <a:chOff x="0" y="0"/>
          <a:chExt cx="0" cy="0"/>
        </a:xfrm>
      </p:grpSpPr>
      <p:sp>
        <p:nvSpPr>
          <p:cNvPr id="14" name="Rectangle 13"/>
          <p:cNvSpPr/>
          <p:nvPr userDrawn="1"/>
        </p:nvSpPr>
        <p:spPr>
          <a:xfrm>
            <a:off x="0" y="0"/>
            <a:ext cx="12192000" cy="24384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3" name="Rectangle 2"/>
          <p:cNvSpPr/>
          <p:nvPr userDrawn="1"/>
        </p:nvSpPr>
        <p:spPr>
          <a:xfrm>
            <a:off x="545024" y="1143000"/>
            <a:ext cx="11102400" cy="1941000"/>
          </a:xfrm>
          <a:custGeom>
            <a:avLst/>
            <a:gdLst/>
            <a:ahLst/>
            <a:cxnLst/>
            <a:rect l="l" t="t" r="r" b="b"/>
            <a:pathLst>
              <a:path w="8326800" h="1941000">
                <a:moveTo>
                  <a:pt x="0" y="0"/>
                </a:moveTo>
                <a:lnTo>
                  <a:pt x="8326800" y="0"/>
                </a:lnTo>
                <a:lnTo>
                  <a:pt x="8326800" y="1636200"/>
                </a:lnTo>
                <a:lnTo>
                  <a:pt x="5417812" y="1636200"/>
                </a:lnTo>
                <a:lnTo>
                  <a:pt x="5108360" y="1636200"/>
                </a:lnTo>
                <a:lnTo>
                  <a:pt x="4503412" y="1636200"/>
                </a:lnTo>
                <a:lnTo>
                  <a:pt x="4503412" y="1636835"/>
                </a:lnTo>
                <a:lnTo>
                  <a:pt x="4497112" y="1636200"/>
                </a:lnTo>
                <a:cubicBezTo>
                  <a:pt x="4340105" y="1636200"/>
                  <a:pt x="4209109" y="1747570"/>
                  <a:pt x="4178813" y="1895621"/>
                </a:cubicBezTo>
                <a:lnTo>
                  <a:pt x="4174239" y="1941000"/>
                </a:lnTo>
                <a:lnTo>
                  <a:pt x="4171986" y="1941000"/>
                </a:lnTo>
                <a:lnTo>
                  <a:pt x="4167411" y="1895621"/>
                </a:lnTo>
                <a:cubicBezTo>
                  <a:pt x="4137116" y="1747570"/>
                  <a:pt x="4006120" y="1636200"/>
                  <a:pt x="3849112" y="1636200"/>
                </a:cubicBezTo>
                <a:lnTo>
                  <a:pt x="3841012" y="1637016"/>
                </a:lnTo>
                <a:lnTo>
                  <a:pt x="3841012" y="1636200"/>
                </a:lnTo>
                <a:lnTo>
                  <a:pt x="3218104" y="1636200"/>
                </a:lnTo>
                <a:lnTo>
                  <a:pt x="2926612" y="1636200"/>
                </a:lnTo>
                <a:lnTo>
                  <a:pt x="0" y="16362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5" name="Picture 14" descr="NAE_PPT_Cover - 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97" y="0"/>
            <a:ext cx="5620512" cy="1447800"/>
          </a:xfrm>
          <a:prstGeom prst="rect">
            <a:avLst/>
          </a:prstGeom>
        </p:spPr>
      </p:pic>
      <p:sp>
        <p:nvSpPr>
          <p:cNvPr id="17" name="Title 1"/>
          <p:cNvSpPr>
            <a:spLocks noGrp="1"/>
          </p:cNvSpPr>
          <p:nvPr>
            <p:ph type="ctrTitle" hasCustomPrompt="1"/>
          </p:nvPr>
        </p:nvSpPr>
        <p:spPr>
          <a:xfrm>
            <a:off x="812799" y="1308102"/>
            <a:ext cx="10526279" cy="901699"/>
          </a:xfrm>
        </p:spPr>
        <p:txBody>
          <a:bodyPr/>
          <a:lstStyle>
            <a:lvl1pPr>
              <a:defRPr>
                <a:solidFill>
                  <a:schemeClr val="accent1"/>
                </a:solidFill>
              </a:defRPr>
            </a:lvl1pPr>
          </a:lstStyle>
          <a:p>
            <a:r>
              <a:rPr lang="en-US" dirty="0"/>
              <a:t>Click to edit Master title style</a:t>
            </a:r>
            <a:br>
              <a:rPr lang="en-US" dirty="0"/>
            </a:br>
            <a:r>
              <a:rPr lang="en-US" dirty="0"/>
              <a:t>Click to edit Master title style</a:t>
            </a:r>
          </a:p>
        </p:txBody>
      </p:sp>
      <p:sp>
        <p:nvSpPr>
          <p:cNvPr id="18" name="Subtitle 2"/>
          <p:cNvSpPr>
            <a:spLocks noGrp="1"/>
          </p:cNvSpPr>
          <p:nvPr>
            <p:ph type="subTitle" idx="1" hasCustomPrompt="1"/>
          </p:nvPr>
        </p:nvSpPr>
        <p:spPr>
          <a:xfrm>
            <a:off x="812800" y="2273300"/>
            <a:ext cx="10566400" cy="381000"/>
          </a:xfrm>
        </p:spPr>
        <p:txBody>
          <a:bodyPr anchor="b" anchorCtr="0">
            <a:noAutofit/>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Date</a:t>
            </a:r>
          </a:p>
        </p:txBody>
      </p:sp>
      <p:sp>
        <p:nvSpPr>
          <p:cNvPr id="5" name="TextBox 4"/>
          <p:cNvSpPr txBox="1"/>
          <p:nvPr userDrawn="1"/>
        </p:nvSpPr>
        <p:spPr>
          <a:xfrm>
            <a:off x="-880533" y="850900"/>
            <a:ext cx="184731" cy="369332"/>
          </a:xfrm>
          <a:prstGeom prst="rect">
            <a:avLst/>
          </a:prstGeom>
          <a:noFill/>
        </p:spPr>
        <p:txBody>
          <a:bodyPr wrap="none" rtlCol="0">
            <a:spAutoFit/>
          </a:bodyPr>
          <a:lstStyle/>
          <a:p>
            <a:endParaRPr lang="en-US" sz="1800" dirty="0"/>
          </a:p>
        </p:txBody>
      </p:sp>
      <p:sp>
        <p:nvSpPr>
          <p:cNvPr id="24" name="Picture Placeholder 4"/>
          <p:cNvSpPr>
            <a:spLocks noGrp="1"/>
          </p:cNvSpPr>
          <p:nvPr>
            <p:ph type="pic" sz="quarter" idx="10"/>
          </p:nvPr>
        </p:nvSpPr>
        <p:spPr>
          <a:xfrm>
            <a:off x="0" y="2438400"/>
            <a:ext cx="12192000" cy="4419600"/>
          </a:xfrm>
          <a:custGeom>
            <a:avLst/>
            <a:gdLst/>
            <a:ahLst/>
            <a:cxnLst/>
            <a:rect l="l" t="t" r="r" b="b"/>
            <a:pathLst>
              <a:path w="9144000" h="4419600">
                <a:moveTo>
                  <a:pt x="0" y="0"/>
                </a:moveTo>
                <a:lnTo>
                  <a:pt x="408768" y="0"/>
                </a:lnTo>
                <a:lnTo>
                  <a:pt x="408768" y="340800"/>
                </a:lnTo>
                <a:lnTo>
                  <a:pt x="3335380" y="340800"/>
                </a:lnTo>
                <a:lnTo>
                  <a:pt x="3626872" y="340800"/>
                </a:lnTo>
                <a:lnTo>
                  <a:pt x="4249780" y="340800"/>
                </a:lnTo>
                <a:lnTo>
                  <a:pt x="4249780" y="341616"/>
                </a:lnTo>
                <a:lnTo>
                  <a:pt x="4257880" y="340800"/>
                </a:lnTo>
                <a:cubicBezTo>
                  <a:pt x="4414888" y="340800"/>
                  <a:pt x="4545884" y="452170"/>
                  <a:pt x="4576179" y="600221"/>
                </a:cubicBezTo>
                <a:lnTo>
                  <a:pt x="4580754" y="645600"/>
                </a:lnTo>
                <a:lnTo>
                  <a:pt x="4583007" y="645600"/>
                </a:lnTo>
                <a:lnTo>
                  <a:pt x="4587581" y="600221"/>
                </a:lnTo>
                <a:cubicBezTo>
                  <a:pt x="4617877" y="452170"/>
                  <a:pt x="4748873" y="340800"/>
                  <a:pt x="4905880" y="340800"/>
                </a:cubicBezTo>
                <a:lnTo>
                  <a:pt x="4912180" y="341435"/>
                </a:lnTo>
                <a:lnTo>
                  <a:pt x="4912180" y="340800"/>
                </a:lnTo>
                <a:lnTo>
                  <a:pt x="5517128" y="340800"/>
                </a:lnTo>
                <a:lnTo>
                  <a:pt x="5826580" y="340800"/>
                </a:lnTo>
                <a:lnTo>
                  <a:pt x="8735568" y="340800"/>
                </a:lnTo>
                <a:lnTo>
                  <a:pt x="8735568" y="0"/>
                </a:lnTo>
                <a:lnTo>
                  <a:pt x="9144000" y="0"/>
                </a:lnTo>
                <a:lnTo>
                  <a:pt x="9144000" y="4419600"/>
                </a:lnTo>
                <a:lnTo>
                  <a:pt x="0" y="4419600"/>
                </a:lnTo>
                <a:close/>
              </a:path>
            </a:pathLst>
          </a:custGeom>
        </p:spPr>
        <p:txBody>
          <a:bodyPr/>
          <a:lstStyle>
            <a:lvl1pPr>
              <a:buNone/>
              <a:defRPr baseline="0"/>
            </a:lvl1pPr>
          </a:lstStyle>
          <a:p>
            <a:endParaRPr lang="en-US" dirty="0"/>
          </a:p>
          <a:p>
            <a:endParaRPr lang="en-US" dirty="0"/>
          </a:p>
          <a:p>
            <a:r>
              <a:rPr lang="en-US" dirty="0"/>
              <a:t>Click to insert picture</a:t>
            </a:r>
          </a:p>
          <a:p>
            <a:endParaRPr lang="en-US" dirty="0"/>
          </a:p>
        </p:txBody>
      </p:sp>
    </p:spTree>
    <p:extLst>
      <p:ext uri="{BB962C8B-B14F-4D97-AF65-F5344CB8AC3E}">
        <p14:creationId xmlns:p14="http://schemas.microsoft.com/office/powerpoint/2010/main" val="283441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4AD49-B8C1-4933-9F48-9939CDA77D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46E506-DDA6-496F-8754-2BB95148D0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87A219-0447-43A5-A843-7EB7ACEA77D0}"/>
              </a:ext>
            </a:extLst>
          </p:cNvPr>
          <p:cNvSpPr>
            <a:spLocks noGrp="1"/>
          </p:cNvSpPr>
          <p:nvPr>
            <p:ph type="dt" sz="half" idx="10"/>
          </p:nvPr>
        </p:nvSpPr>
        <p:spPr/>
        <p:txBody>
          <a:bodyPr/>
          <a:lstStyle/>
          <a:p>
            <a:fld id="{AA953105-B361-409C-B64C-5C508EF1F0F6}" type="datetimeFigureOut">
              <a:rPr lang="en-GB" smtClean="0"/>
              <a:t>31/05/2019</a:t>
            </a:fld>
            <a:endParaRPr lang="en-GB"/>
          </a:p>
        </p:txBody>
      </p:sp>
      <p:sp>
        <p:nvSpPr>
          <p:cNvPr id="5" name="Footer Placeholder 4">
            <a:extLst>
              <a:ext uri="{FF2B5EF4-FFF2-40B4-BE49-F238E27FC236}">
                <a16:creationId xmlns:a16="http://schemas.microsoft.com/office/drawing/2014/main" id="{317ECA5C-64BD-4308-8569-E8D422F366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6F4772-DC15-40B4-B4C0-BD38F78B5CD2}"/>
              </a:ext>
            </a:extLst>
          </p:cNvPr>
          <p:cNvSpPr>
            <a:spLocks noGrp="1"/>
          </p:cNvSpPr>
          <p:nvPr>
            <p:ph type="sldNum" sz="quarter" idx="12"/>
          </p:nvPr>
        </p:nvSpPr>
        <p:spPr/>
        <p:txBody>
          <a:bodyPr/>
          <a:lstStyle/>
          <a:p>
            <a:fld id="{88883355-65A8-42CB-8394-9EE74B3A340D}" type="slidenum">
              <a:rPr lang="en-GB" smtClean="0"/>
              <a:t>‹#›</a:t>
            </a:fld>
            <a:endParaRPr lang="en-GB"/>
          </a:p>
        </p:txBody>
      </p:sp>
    </p:spTree>
    <p:extLst>
      <p:ext uri="{BB962C8B-B14F-4D97-AF65-F5344CB8AC3E}">
        <p14:creationId xmlns:p14="http://schemas.microsoft.com/office/powerpoint/2010/main" val="2348257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CBD87-582A-4F6B-85D3-1B65981E8B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8A01E32-6A06-418D-AA33-2537306BD3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7EB6FC-D5F8-4D4A-AE81-4F04009916D6}"/>
              </a:ext>
            </a:extLst>
          </p:cNvPr>
          <p:cNvSpPr>
            <a:spLocks noGrp="1"/>
          </p:cNvSpPr>
          <p:nvPr>
            <p:ph type="dt" sz="half" idx="10"/>
          </p:nvPr>
        </p:nvSpPr>
        <p:spPr/>
        <p:txBody>
          <a:bodyPr/>
          <a:lstStyle/>
          <a:p>
            <a:fld id="{AA953105-B361-409C-B64C-5C508EF1F0F6}" type="datetimeFigureOut">
              <a:rPr lang="en-GB" smtClean="0"/>
              <a:t>31/05/2019</a:t>
            </a:fld>
            <a:endParaRPr lang="en-GB"/>
          </a:p>
        </p:txBody>
      </p:sp>
      <p:sp>
        <p:nvSpPr>
          <p:cNvPr id="5" name="Footer Placeholder 4">
            <a:extLst>
              <a:ext uri="{FF2B5EF4-FFF2-40B4-BE49-F238E27FC236}">
                <a16:creationId xmlns:a16="http://schemas.microsoft.com/office/drawing/2014/main" id="{E2EA7988-3B5D-46E7-AACD-F727EB07AA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03CDC9-4AED-477E-811A-2647909523A0}"/>
              </a:ext>
            </a:extLst>
          </p:cNvPr>
          <p:cNvSpPr>
            <a:spLocks noGrp="1"/>
          </p:cNvSpPr>
          <p:nvPr>
            <p:ph type="sldNum" sz="quarter" idx="12"/>
          </p:nvPr>
        </p:nvSpPr>
        <p:spPr/>
        <p:txBody>
          <a:bodyPr/>
          <a:lstStyle/>
          <a:p>
            <a:fld id="{88883355-65A8-42CB-8394-9EE74B3A340D}" type="slidenum">
              <a:rPr lang="en-GB" smtClean="0"/>
              <a:t>‹#›</a:t>
            </a:fld>
            <a:endParaRPr lang="en-GB"/>
          </a:p>
        </p:txBody>
      </p:sp>
    </p:spTree>
    <p:extLst>
      <p:ext uri="{BB962C8B-B14F-4D97-AF65-F5344CB8AC3E}">
        <p14:creationId xmlns:p14="http://schemas.microsoft.com/office/powerpoint/2010/main" val="665391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73C06-3E13-480C-867A-9039AA0EFF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242F0E-E85E-4E65-8199-A45F5269B6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97809D8-A2C8-4331-B288-6AC8C5147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439DB6-0A2B-4B21-927A-F628D2196CEF}"/>
              </a:ext>
            </a:extLst>
          </p:cNvPr>
          <p:cNvSpPr>
            <a:spLocks noGrp="1"/>
          </p:cNvSpPr>
          <p:nvPr>
            <p:ph type="dt" sz="half" idx="10"/>
          </p:nvPr>
        </p:nvSpPr>
        <p:spPr/>
        <p:txBody>
          <a:bodyPr/>
          <a:lstStyle/>
          <a:p>
            <a:fld id="{AA953105-B361-409C-B64C-5C508EF1F0F6}" type="datetimeFigureOut">
              <a:rPr lang="en-GB" smtClean="0"/>
              <a:t>31/05/2019</a:t>
            </a:fld>
            <a:endParaRPr lang="en-GB"/>
          </a:p>
        </p:txBody>
      </p:sp>
      <p:sp>
        <p:nvSpPr>
          <p:cNvPr id="6" name="Footer Placeholder 5">
            <a:extLst>
              <a:ext uri="{FF2B5EF4-FFF2-40B4-BE49-F238E27FC236}">
                <a16:creationId xmlns:a16="http://schemas.microsoft.com/office/drawing/2014/main" id="{A3878A90-8020-40C4-AF8D-3AA2BF9257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3BB906-4626-4741-B26A-413F0B58210C}"/>
              </a:ext>
            </a:extLst>
          </p:cNvPr>
          <p:cNvSpPr>
            <a:spLocks noGrp="1"/>
          </p:cNvSpPr>
          <p:nvPr>
            <p:ph type="sldNum" sz="quarter" idx="12"/>
          </p:nvPr>
        </p:nvSpPr>
        <p:spPr/>
        <p:txBody>
          <a:bodyPr/>
          <a:lstStyle/>
          <a:p>
            <a:fld id="{88883355-65A8-42CB-8394-9EE74B3A340D}" type="slidenum">
              <a:rPr lang="en-GB" smtClean="0"/>
              <a:t>‹#›</a:t>
            </a:fld>
            <a:endParaRPr lang="en-GB"/>
          </a:p>
        </p:txBody>
      </p:sp>
    </p:spTree>
    <p:extLst>
      <p:ext uri="{BB962C8B-B14F-4D97-AF65-F5344CB8AC3E}">
        <p14:creationId xmlns:p14="http://schemas.microsoft.com/office/powerpoint/2010/main" val="374496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615C-E186-4DCA-A528-9D46384BD5E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32B6B3-AB22-4818-A089-4CA19E75D8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AAF3C-0623-423F-9321-B75BF6442F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137E900-3C12-431B-B1C3-E5CC906C47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381F6-93A0-4F11-B894-A984FD92AF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6131EE0-A5A1-4822-B678-520F4354D0E7}"/>
              </a:ext>
            </a:extLst>
          </p:cNvPr>
          <p:cNvSpPr>
            <a:spLocks noGrp="1"/>
          </p:cNvSpPr>
          <p:nvPr>
            <p:ph type="dt" sz="half" idx="10"/>
          </p:nvPr>
        </p:nvSpPr>
        <p:spPr/>
        <p:txBody>
          <a:bodyPr/>
          <a:lstStyle/>
          <a:p>
            <a:fld id="{AA953105-B361-409C-B64C-5C508EF1F0F6}" type="datetimeFigureOut">
              <a:rPr lang="en-GB" smtClean="0"/>
              <a:t>31/05/2019</a:t>
            </a:fld>
            <a:endParaRPr lang="en-GB"/>
          </a:p>
        </p:txBody>
      </p:sp>
      <p:sp>
        <p:nvSpPr>
          <p:cNvPr id="8" name="Footer Placeholder 7">
            <a:extLst>
              <a:ext uri="{FF2B5EF4-FFF2-40B4-BE49-F238E27FC236}">
                <a16:creationId xmlns:a16="http://schemas.microsoft.com/office/drawing/2014/main" id="{1A73644C-071A-499C-A5D1-697610CCBEB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D1CFFCB-5178-4562-89DC-A82A8C5078F8}"/>
              </a:ext>
            </a:extLst>
          </p:cNvPr>
          <p:cNvSpPr>
            <a:spLocks noGrp="1"/>
          </p:cNvSpPr>
          <p:nvPr>
            <p:ph type="sldNum" sz="quarter" idx="12"/>
          </p:nvPr>
        </p:nvSpPr>
        <p:spPr/>
        <p:txBody>
          <a:bodyPr/>
          <a:lstStyle/>
          <a:p>
            <a:fld id="{88883355-65A8-42CB-8394-9EE74B3A340D}" type="slidenum">
              <a:rPr lang="en-GB" smtClean="0"/>
              <a:t>‹#›</a:t>
            </a:fld>
            <a:endParaRPr lang="en-GB"/>
          </a:p>
        </p:txBody>
      </p:sp>
    </p:spTree>
    <p:extLst>
      <p:ext uri="{BB962C8B-B14F-4D97-AF65-F5344CB8AC3E}">
        <p14:creationId xmlns:p14="http://schemas.microsoft.com/office/powerpoint/2010/main" val="498092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3BB6E-F688-422F-B5BC-6F16D553917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D7C6F9-D727-4B8C-B2B1-9082DCF8726E}"/>
              </a:ext>
            </a:extLst>
          </p:cNvPr>
          <p:cNvSpPr>
            <a:spLocks noGrp="1"/>
          </p:cNvSpPr>
          <p:nvPr>
            <p:ph type="dt" sz="half" idx="10"/>
          </p:nvPr>
        </p:nvSpPr>
        <p:spPr/>
        <p:txBody>
          <a:bodyPr/>
          <a:lstStyle/>
          <a:p>
            <a:fld id="{AA953105-B361-409C-B64C-5C508EF1F0F6}" type="datetimeFigureOut">
              <a:rPr lang="en-GB" smtClean="0"/>
              <a:t>31/05/2019</a:t>
            </a:fld>
            <a:endParaRPr lang="en-GB"/>
          </a:p>
        </p:txBody>
      </p:sp>
      <p:sp>
        <p:nvSpPr>
          <p:cNvPr id="4" name="Footer Placeholder 3">
            <a:extLst>
              <a:ext uri="{FF2B5EF4-FFF2-40B4-BE49-F238E27FC236}">
                <a16:creationId xmlns:a16="http://schemas.microsoft.com/office/drawing/2014/main" id="{8D0CE453-2FA2-4169-9958-C90E40E292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837772-9E97-4283-8020-69A564707BF6}"/>
              </a:ext>
            </a:extLst>
          </p:cNvPr>
          <p:cNvSpPr>
            <a:spLocks noGrp="1"/>
          </p:cNvSpPr>
          <p:nvPr>
            <p:ph type="sldNum" sz="quarter" idx="12"/>
          </p:nvPr>
        </p:nvSpPr>
        <p:spPr/>
        <p:txBody>
          <a:bodyPr/>
          <a:lstStyle/>
          <a:p>
            <a:fld id="{88883355-65A8-42CB-8394-9EE74B3A340D}" type="slidenum">
              <a:rPr lang="en-GB" smtClean="0"/>
              <a:t>‹#›</a:t>
            </a:fld>
            <a:endParaRPr lang="en-GB"/>
          </a:p>
        </p:txBody>
      </p:sp>
    </p:spTree>
    <p:extLst>
      <p:ext uri="{BB962C8B-B14F-4D97-AF65-F5344CB8AC3E}">
        <p14:creationId xmlns:p14="http://schemas.microsoft.com/office/powerpoint/2010/main" val="3891979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D22EA-1BC4-4C7A-83BB-F550808CCAD7}"/>
              </a:ext>
            </a:extLst>
          </p:cNvPr>
          <p:cNvSpPr>
            <a:spLocks noGrp="1"/>
          </p:cNvSpPr>
          <p:nvPr>
            <p:ph type="dt" sz="half" idx="10"/>
          </p:nvPr>
        </p:nvSpPr>
        <p:spPr/>
        <p:txBody>
          <a:bodyPr/>
          <a:lstStyle/>
          <a:p>
            <a:fld id="{AA953105-B361-409C-B64C-5C508EF1F0F6}" type="datetimeFigureOut">
              <a:rPr lang="en-GB" smtClean="0"/>
              <a:t>31/05/2019</a:t>
            </a:fld>
            <a:endParaRPr lang="en-GB"/>
          </a:p>
        </p:txBody>
      </p:sp>
      <p:sp>
        <p:nvSpPr>
          <p:cNvPr id="3" name="Footer Placeholder 2">
            <a:extLst>
              <a:ext uri="{FF2B5EF4-FFF2-40B4-BE49-F238E27FC236}">
                <a16:creationId xmlns:a16="http://schemas.microsoft.com/office/drawing/2014/main" id="{C70C60F0-E551-4627-B88B-AB780226D69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3CBE8-0643-45FB-9597-77F920BE33E6}"/>
              </a:ext>
            </a:extLst>
          </p:cNvPr>
          <p:cNvSpPr>
            <a:spLocks noGrp="1"/>
          </p:cNvSpPr>
          <p:nvPr>
            <p:ph type="sldNum" sz="quarter" idx="12"/>
          </p:nvPr>
        </p:nvSpPr>
        <p:spPr/>
        <p:txBody>
          <a:bodyPr/>
          <a:lstStyle/>
          <a:p>
            <a:fld id="{88883355-65A8-42CB-8394-9EE74B3A340D}" type="slidenum">
              <a:rPr lang="en-GB" smtClean="0"/>
              <a:t>‹#›</a:t>
            </a:fld>
            <a:endParaRPr lang="en-GB"/>
          </a:p>
        </p:txBody>
      </p:sp>
    </p:spTree>
    <p:extLst>
      <p:ext uri="{BB962C8B-B14F-4D97-AF65-F5344CB8AC3E}">
        <p14:creationId xmlns:p14="http://schemas.microsoft.com/office/powerpoint/2010/main" val="198206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54894-51C6-49CF-9E56-6CDB5F73EC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3DEAC5D-AE35-46FD-A487-DA53D894BF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16A7B7-2105-4E5C-800C-EEA67C73EB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43626-E0BB-431F-BBFF-B7A45C321040}"/>
              </a:ext>
            </a:extLst>
          </p:cNvPr>
          <p:cNvSpPr>
            <a:spLocks noGrp="1"/>
          </p:cNvSpPr>
          <p:nvPr>
            <p:ph type="dt" sz="half" idx="10"/>
          </p:nvPr>
        </p:nvSpPr>
        <p:spPr/>
        <p:txBody>
          <a:bodyPr/>
          <a:lstStyle/>
          <a:p>
            <a:fld id="{AA953105-B361-409C-B64C-5C508EF1F0F6}" type="datetimeFigureOut">
              <a:rPr lang="en-GB" smtClean="0"/>
              <a:t>31/05/2019</a:t>
            </a:fld>
            <a:endParaRPr lang="en-GB"/>
          </a:p>
        </p:txBody>
      </p:sp>
      <p:sp>
        <p:nvSpPr>
          <p:cNvPr id="6" name="Footer Placeholder 5">
            <a:extLst>
              <a:ext uri="{FF2B5EF4-FFF2-40B4-BE49-F238E27FC236}">
                <a16:creationId xmlns:a16="http://schemas.microsoft.com/office/drawing/2014/main" id="{AD20E4A6-4AD5-42F7-A6A4-0E5A51199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BAF1C3-F43E-48BA-AD9C-A3F244CE6AD8}"/>
              </a:ext>
            </a:extLst>
          </p:cNvPr>
          <p:cNvSpPr>
            <a:spLocks noGrp="1"/>
          </p:cNvSpPr>
          <p:nvPr>
            <p:ph type="sldNum" sz="quarter" idx="12"/>
          </p:nvPr>
        </p:nvSpPr>
        <p:spPr/>
        <p:txBody>
          <a:bodyPr/>
          <a:lstStyle/>
          <a:p>
            <a:fld id="{88883355-65A8-42CB-8394-9EE74B3A340D}" type="slidenum">
              <a:rPr lang="en-GB" smtClean="0"/>
              <a:t>‹#›</a:t>
            </a:fld>
            <a:endParaRPr lang="en-GB"/>
          </a:p>
        </p:txBody>
      </p:sp>
    </p:spTree>
    <p:extLst>
      <p:ext uri="{BB962C8B-B14F-4D97-AF65-F5344CB8AC3E}">
        <p14:creationId xmlns:p14="http://schemas.microsoft.com/office/powerpoint/2010/main" val="3793444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918F6-929C-4DC0-A524-CBF2F78C9D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CA09BBB-B6E9-4AD9-B8BA-7F4C6E40F6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C8AC822-69F3-4FE2-A36B-8A4ACF73E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537FE7-8E4D-4DD8-B398-E3BF71404F47}"/>
              </a:ext>
            </a:extLst>
          </p:cNvPr>
          <p:cNvSpPr>
            <a:spLocks noGrp="1"/>
          </p:cNvSpPr>
          <p:nvPr>
            <p:ph type="dt" sz="half" idx="10"/>
          </p:nvPr>
        </p:nvSpPr>
        <p:spPr/>
        <p:txBody>
          <a:bodyPr/>
          <a:lstStyle/>
          <a:p>
            <a:fld id="{AA953105-B361-409C-B64C-5C508EF1F0F6}" type="datetimeFigureOut">
              <a:rPr lang="en-GB" smtClean="0"/>
              <a:t>31/05/2019</a:t>
            </a:fld>
            <a:endParaRPr lang="en-GB"/>
          </a:p>
        </p:txBody>
      </p:sp>
      <p:sp>
        <p:nvSpPr>
          <p:cNvPr id="6" name="Footer Placeholder 5">
            <a:extLst>
              <a:ext uri="{FF2B5EF4-FFF2-40B4-BE49-F238E27FC236}">
                <a16:creationId xmlns:a16="http://schemas.microsoft.com/office/drawing/2014/main" id="{DFBFC445-92E2-4E42-BBF9-79054EA2A3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44561B-5257-4112-90F8-21F0E4C64A18}"/>
              </a:ext>
            </a:extLst>
          </p:cNvPr>
          <p:cNvSpPr>
            <a:spLocks noGrp="1"/>
          </p:cNvSpPr>
          <p:nvPr>
            <p:ph type="sldNum" sz="quarter" idx="12"/>
          </p:nvPr>
        </p:nvSpPr>
        <p:spPr/>
        <p:txBody>
          <a:bodyPr/>
          <a:lstStyle/>
          <a:p>
            <a:fld id="{88883355-65A8-42CB-8394-9EE74B3A340D}" type="slidenum">
              <a:rPr lang="en-GB" smtClean="0"/>
              <a:t>‹#›</a:t>
            </a:fld>
            <a:endParaRPr lang="en-GB"/>
          </a:p>
        </p:txBody>
      </p:sp>
    </p:spTree>
    <p:extLst>
      <p:ext uri="{BB962C8B-B14F-4D97-AF65-F5344CB8AC3E}">
        <p14:creationId xmlns:p14="http://schemas.microsoft.com/office/powerpoint/2010/main" val="2391100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3E5C27-D188-4FAA-8C19-ABA8ADD309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1A65DA-FD1F-414E-8713-8B2CE12119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972D5E-1D73-42B9-9F91-3797797C49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53105-B361-409C-B64C-5C508EF1F0F6}" type="datetimeFigureOut">
              <a:rPr lang="en-GB" smtClean="0"/>
              <a:t>31/05/2019</a:t>
            </a:fld>
            <a:endParaRPr lang="en-GB"/>
          </a:p>
        </p:txBody>
      </p:sp>
      <p:sp>
        <p:nvSpPr>
          <p:cNvPr id="5" name="Footer Placeholder 4">
            <a:extLst>
              <a:ext uri="{FF2B5EF4-FFF2-40B4-BE49-F238E27FC236}">
                <a16:creationId xmlns:a16="http://schemas.microsoft.com/office/drawing/2014/main" id="{FE1EEB9A-D5C0-43EA-AF9E-194B34342F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54CFB78-5A89-4A37-88D2-A071864A1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83355-65A8-42CB-8394-9EE74B3A340D}" type="slidenum">
              <a:rPr lang="en-GB" smtClean="0"/>
              <a:t>‹#›</a:t>
            </a:fld>
            <a:endParaRPr lang="en-GB"/>
          </a:p>
        </p:txBody>
      </p:sp>
    </p:spTree>
    <p:extLst>
      <p:ext uri="{BB962C8B-B14F-4D97-AF65-F5344CB8AC3E}">
        <p14:creationId xmlns:p14="http://schemas.microsoft.com/office/powerpoint/2010/main" val="2485729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uoctran\Desktop\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9568" y="1860522"/>
            <a:ext cx="9148432" cy="499747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0" y="0"/>
            <a:ext cx="12192000" cy="3160450"/>
            <a:chOff x="0" y="0"/>
            <a:chExt cx="9180000" cy="3236202"/>
          </a:xfrm>
        </p:grpSpPr>
        <p:pic>
          <p:nvPicPr>
            <p:cNvPr id="5"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80000" cy="3236202"/>
            </a:xfrm>
            <a:prstGeom prst="rect">
              <a:avLst/>
            </a:prstGeom>
          </p:spPr>
        </p:pic>
        <p:sp>
          <p:nvSpPr>
            <p:cNvPr id="6" name="Rectangle 2"/>
            <p:cNvSpPr/>
            <p:nvPr/>
          </p:nvSpPr>
          <p:spPr>
            <a:xfrm>
              <a:off x="408768" y="1142999"/>
              <a:ext cx="8326800" cy="1941000"/>
            </a:xfrm>
            <a:custGeom>
              <a:avLst/>
              <a:gdLst/>
              <a:ahLst/>
              <a:cxnLst/>
              <a:rect l="l" t="t" r="r" b="b"/>
              <a:pathLst>
                <a:path w="8326800" h="1941000">
                  <a:moveTo>
                    <a:pt x="0" y="0"/>
                  </a:moveTo>
                  <a:lnTo>
                    <a:pt x="8326800" y="0"/>
                  </a:lnTo>
                  <a:lnTo>
                    <a:pt x="8326800" y="1636200"/>
                  </a:lnTo>
                  <a:lnTo>
                    <a:pt x="5417812" y="1636200"/>
                  </a:lnTo>
                  <a:lnTo>
                    <a:pt x="5108360" y="1636200"/>
                  </a:lnTo>
                  <a:lnTo>
                    <a:pt x="4503412" y="1636200"/>
                  </a:lnTo>
                  <a:lnTo>
                    <a:pt x="4503412" y="1636835"/>
                  </a:lnTo>
                  <a:lnTo>
                    <a:pt x="4497112" y="1636200"/>
                  </a:lnTo>
                  <a:cubicBezTo>
                    <a:pt x="4340105" y="1636200"/>
                    <a:pt x="4209109" y="1747570"/>
                    <a:pt x="4178813" y="1895621"/>
                  </a:cubicBezTo>
                  <a:lnTo>
                    <a:pt x="4174239" y="1941000"/>
                  </a:lnTo>
                  <a:lnTo>
                    <a:pt x="4171986" y="1941000"/>
                  </a:lnTo>
                  <a:lnTo>
                    <a:pt x="4167411" y="1895621"/>
                  </a:lnTo>
                  <a:cubicBezTo>
                    <a:pt x="4137116" y="1747570"/>
                    <a:pt x="4006120" y="1636200"/>
                    <a:pt x="3849112" y="1636200"/>
                  </a:cubicBezTo>
                  <a:lnTo>
                    <a:pt x="3841012" y="1637016"/>
                  </a:lnTo>
                  <a:lnTo>
                    <a:pt x="3841012" y="1636200"/>
                  </a:lnTo>
                  <a:lnTo>
                    <a:pt x="3218104" y="1636200"/>
                  </a:lnTo>
                  <a:lnTo>
                    <a:pt x="2926612" y="1636200"/>
                  </a:lnTo>
                  <a:lnTo>
                    <a:pt x="0" y="16362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p:cNvSpPr>
            <a:spLocks noGrp="1"/>
          </p:cNvSpPr>
          <p:nvPr>
            <p:ph type="ctrTitle"/>
          </p:nvPr>
        </p:nvSpPr>
        <p:spPr>
          <a:xfrm>
            <a:off x="2132846" y="1371600"/>
            <a:ext cx="7894709" cy="609600"/>
          </a:xfrm>
        </p:spPr>
        <p:txBody>
          <a:bodyPr>
            <a:noAutofit/>
          </a:bodyPr>
          <a:lstStyle/>
          <a:p>
            <a:pPr algn="ctr"/>
            <a:r>
              <a:rPr lang="en-US" dirty="0"/>
              <a:t>Welcome to the Early Years Foundation Stage at BVIS</a:t>
            </a:r>
            <a:endParaRPr lang="en-US" sz="2400" dirty="0"/>
          </a:p>
        </p:txBody>
      </p:sp>
      <p:sp>
        <p:nvSpPr>
          <p:cNvPr id="3" name="Subtitle 2"/>
          <p:cNvSpPr>
            <a:spLocks noGrp="1"/>
          </p:cNvSpPr>
          <p:nvPr>
            <p:ph type="subTitle" idx="1"/>
          </p:nvPr>
        </p:nvSpPr>
        <p:spPr>
          <a:xfrm>
            <a:off x="2022803" y="2306005"/>
            <a:ext cx="7924800" cy="381000"/>
          </a:xfrm>
        </p:spPr>
        <p:txBody>
          <a:bodyPr/>
          <a:lstStyle/>
          <a:p>
            <a:pPr algn="ctr"/>
            <a:r>
              <a:rPr lang="en-US" dirty="0"/>
              <a:t>Friday 31</a:t>
            </a:r>
            <a:r>
              <a:rPr lang="en-US" baseline="30000" dirty="0"/>
              <a:t>st</a:t>
            </a:r>
            <a:r>
              <a:rPr lang="en-US" dirty="0"/>
              <a:t> May 2019</a:t>
            </a:r>
          </a:p>
        </p:txBody>
      </p:sp>
      <p:pic>
        <p:nvPicPr>
          <p:cNvPr id="4098" name="Picture 2" descr="BVIS_Book and Crown_Logo_Horizontal (002)">
            <a:extLst>
              <a:ext uri="{FF2B5EF4-FFF2-40B4-BE49-F238E27FC236}">
                <a16:creationId xmlns:a16="http://schemas.microsoft.com/office/drawing/2014/main" id="{CEA246F2-5091-4A1B-BBD5-1228F1C39CA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19568" y="-36526"/>
            <a:ext cx="434181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Examples of Emergent writing</a:t>
            </a:r>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pic>
        <p:nvPicPr>
          <p:cNvPr id="3" name="Picture 2" descr="A picture containing person, child, little, boy&#10;&#10;Description automatically generated">
            <a:extLst>
              <a:ext uri="{FF2B5EF4-FFF2-40B4-BE49-F238E27FC236}">
                <a16:creationId xmlns:a16="http://schemas.microsoft.com/office/drawing/2014/main" id="{187D8371-064E-47C9-946E-F06E92BD7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22991" y="1687802"/>
            <a:ext cx="5477000" cy="4107750"/>
          </a:xfrm>
          <a:prstGeom prst="rect">
            <a:avLst/>
          </a:prstGeom>
        </p:spPr>
      </p:pic>
    </p:spTree>
    <p:extLst>
      <p:ext uri="{BB962C8B-B14F-4D97-AF65-F5344CB8AC3E}">
        <p14:creationId xmlns:p14="http://schemas.microsoft.com/office/powerpoint/2010/main" val="1513310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Examples of Emergent writing</a:t>
            </a:r>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pic>
        <p:nvPicPr>
          <p:cNvPr id="5" name="Picture 4" descr="A picture containing indoor, floor, person, table&#10;&#10;Description automatically generated">
            <a:extLst>
              <a:ext uri="{FF2B5EF4-FFF2-40B4-BE49-F238E27FC236}">
                <a16:creationId xmlns:a16="http://schemas.microsoft.com/office/drawing/2014/main" id="{8BE6D2AB-3B5F-4854-85D8-D79F14A43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810" y="1120603"/>
            <a:ext cx="4589986" cy="5151038"/>
          </a:xfrm>
          <a:prstGeom prst="rect">
            <a:avLst/>
          </a:prstGeom>
        </p:spPr>
      </p:pic>
    </p:spTree>
    <p:extLst>
      <p:ext uri="{BB962C8B-B14F-4D97-AF65-F5344CB8AC3E}">
        <p14:creationId xmlns:p14="http://schemas.microsoft.com/office/powerpoint/2010/main" val="1282249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sp>
        <p:nvSpPr>
          <p:cNvPr id="7" name="Content Placeholder 2">
            <a:extLst>
              <a:ext uri="{FF2B5EF4-FFF2-40B4-BE49-F238E27FC236}">
                <a16:creationId xmlns:a16="http://schemas.microsoft.com/office/drawing/2014/main" id="{C1BB67F8-E8D1-47F5-948F-B936D2AB7ED7}"/>
              </a:ext>
            </a:extLst>
          </p:cNvPr>
          <p:cNvSpPr>
            <a:spLocks noGrp="1"/>
          </p:cNvSpPr>
          <p:nvPr>
            <p:ph idx="1"/>
          </p:nvPr>
        </p:nvSpPr>
        <p:spPr>
          <a:xfrm>
            <a:off x="532801" y="1338726"/>
            <a:ext cx="10515600" cy="4351338"/>
          </a:xfrm>
        </p:spPr>
        <p:txBody>
          <a:bodyPr/>
          <a:lstStyle/>
          <a:p>
            <a:pPr marL="0" indent="0">
              <a:buNone/>
            </a:pPr>
            <a:r>
              <a:rPr lang="en-US" dirty="0"/>
              <a:t>Making Meaning</a:t>
            </a:r>
          </a:p>
          <a:p>
            <a:r>
              <a:rPr lang="en-US" dirty="0"/>
              <a:t>As children begin to understand language they tell an adult what their writing ‘says’</a:t>
            </a:r>
          </a:p>
          <a:p>
            <a:r>
              <a:rPr lang="en-US" dirty="0"/>
              <a:t>Children will often draw a picture and then label it with ‘words’ or write a ‘story’ to explain what it is</a:t>
            </a:r>
          </a:p>
          <a:p>
            <a:r>
              <a:rPr lang="en-US" dirty="0"/>
              <a:t>Children will begin to copy words and letters that they see, but they may not make any sense and will often be written back to front</a:t>
            </a:r>
          </a:p>
          <a:p>
            <a:r>
              <a:rPr lang="en-US" dirty="0"/>
              <a:t>Children will often make links to print in the environment, such as labels on food or familiar word and logos</a:t>
            </a:r>
          </a:p>
          <a:p>
            <a:pPr marL="0" indent="0">
              <a:buNone/>
            </a:pPr>
            <a:endParaRPr lang="en-GB" dirty="0"/>
          </a:p>
        </p:txBody>
      </p:sp>
    </p:spTree>
    <p:extLst>
      <p:ext uri="{BB962C8B-B14F-4D97-AF65-F5344CB8AC3E}">
        <p14:creationId xmlns:p14="http://schemas.microsoft.com/office/powerpoint/2010/main" val="3709622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pic>
        <p:nvPicPr>
          <p:cNvPr id="5" name="Picture 2" descr="https://www.naeyc.org/sites/default/files/wysiwyg/user-55/table_1.jpg">
            <a:extLst>
              <a:ext uri="{FF2B5EF4-FFF2-40B4-BE49-F238E27FC236}">
                <a16:creationId xmlns:a16="http://schemas.microsoft.com/office/drawing/2014/main" id="{32613C1C-18D6-4A2A-B03C-A69C1F7BF6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139" b="31805"/>
          <a:stretch/>
        </p:blipFill>
        <p:spPr bwMode="auto">
          <a:xfrm>
            <a:off x="285714" y="1774330"/>
            <a:ext cx="11781998" cy="366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623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Examples of Emergent writing</a:t>
            </a:r>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pic>
        <p:nvPicPr>
          <p:cNvPr id="5" name="Content Placeholder 2" descr="A picture containing indoor, person, floor, table&#10;&#10;Description automatically generated">
            <a:extLst>
              <a:ext uri="{FF2B5EF4-FFF2-40B4-BE49-F238E27FC236}">
                <a16:creationId xmlns:a16="http://schemas.microsoft.com/office/drawing/2014/main" id="{9F3A9178-DBCC-4530-9A7E-0E87E1CA5EF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7343" t="10398" b="-1529"/>
          <a:stretch/>
        </p:blipFill>
        <p:spPr>
          <a:xfrm rot="13540338">
            <a:off x="3971378" y="1687844"/>
            <a:ext cx="3673638" cy="4007215"/>
          </a:xfrm>
        </p:spPr>
      </p:pic>
    </p:spTree>
    <p:extLst>
      <p:ext uri="{BB962C8B-B14F-4D97-AF65-F5344CB8AC3E}">
        <p14:creationId xmlns:p14="http://schemas.microsoft.com/office/powerpoint/2010/main" val="2182459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Examples of Emergent writing</a:t>
            </a:r>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pic>
        <p:nvPicPr>
          <p:cNvPr id="3" name="Picture 2" descr="A close up of text on a whiteboard&#10;&#10;Description automatically generated">
            <a:extLst>
              <a:ext uri="{FF2B5EF4-FFF2-40B4-BE49-F238E27FC236}">
                <a16:creationId xmlns:a16="http://schemas.microsoft.com/office/drawing/2014/main" id="{7965D821-E09B-4B2F-A001-978EF09DF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524250" y="247651"/>
            <a:ext cx="5143500" cy="6858000"/>
          </a:xfrm>
          <a:prstGeom prst="rect">
            <a:avLst/>
          </a:prstGeom>
        </p:spPr>
      </p:pic>
    </p:spTree>
    <p:extLst>
      <p:ext uri="{BB962C8B-B14F-4D97-AF65-F5344CB8AC3E}">
        <p14:creationId xmlns:p14="http://schemas.microsoft.com/office/powerpoint/2010/main" val="946644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Examples of Emergent writing</a:t>
            </a:r>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pic>
        <p:nvPicPr>
          <p:cNvPr id="3" name="Picture 2" descr="A close up of text on a whiteboard&#10;&#10;Description automatically generated">
            <a:extLst>
              <a:ext uri="{FF2B5EF4-FFF2-40B4-BE49-F238E27FC236}">
                <a16:creationId xmlns:a16="http://schemas.microsoft.com/office/drawing/2014/main" id="{A290ACFC-C4C1-4711-9DBF-9EAFB5D2E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29" y="1069759"/>
            <a:ext cx="7010541" cy="5257906"/>
          </a:xfrm>
          <a:prstGeom prst="rect">
            <a:avLst/>
          </a:prstGeom>
        </p:spPr>
      </p:pic>
    </p:spTree>
    <p:extLst>
      <p:ext uri="{BB962C8B-B14F-4D97-AF65-F5344CB8AC3E}">
        <p14:creationId xmlns:p14="http://schemas.microsoft.com/office/powerpoint/2010/main" val="3798893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Examples of Emergent writing</a:t>
            </a:r>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sp>
        <p:nvSpPr>
          <p:cNvPr id="7" name="Content Placeholder 2">
            <a:extLst>
              <a:ext uri="{FF2B5EF4-FFF2-40B4-BE49-F238E27FC236}">
                <a16:creationId xmlns:a16="http://schemas.microsoft.com/office/drawing/2014/main" id="{C1BB67F8-E8D1-47F5-948F-B936D2AB7ED7}"/>
              </a:ext>
            </a:extLst>
          </p:cNvPr>
          <p:cNvSpPr>
            <a:spLocks noGrp="1"/>
          </p:cNvSpPr>
          <p:nvPr>
            <p:ph idx="1"/>
          </p:nvPr>
        </p:nvSpPr>
        <p:spPr>
          <a:xfrm>
            <a:off x="532801" y="1329847"/>
            <a:ext cx="10515600" cy="4351338"/>
          </a:xfrm>
        </p:spPr>
        <p:txBody>
          <a:bodyPr/>
          <a:lstStyle/>
          <a:p>
            <a:pPr marL="0" indent="0">
              <a:buNone/>
            </a:pPr>
            <a:r>
              <a:rPr lang="en-US" dirty="0"/>
              <a:t>Understanding language</a:t>
            </a:r>
          </a:p>
          <a:p>
            <a:r>
              <a:rPr lang="en-US" dirty="0"/>
              <a:t>In order for the progression of writing to occur, speaking to the child is vital to enable them to understand that the spoken word can be written down. </a:t>
            </a:r>
          </a:p>
          <a:p>
            <a:r>
              <a:rPr lang="en-US" dirty="0"/>
              <a:t>As children begin to learn phonics and understand letter shapes, emergent writing begins to change again, with children understanding more about what they are writing or trying to write.</a:t>
            </a:r>
            <a:endParaRPr lang="en-GB" dirty="0"/>
          </a:p>
          <a:p>
            <a:pPr marL="0" indent="0">
              <a:buNone/>
            </a:pPr>
            <a:endParaRPr lang="en-GB" dirty="0"/>
          </a:p>
        </p:txBody>
      </p:sp>
    </p:spTree>
    <p:extLst>
      <p:ext uri="{BB962C8B-B14F-4D97-AF65-F5344CB8AC3E}">
        <p14:creationId xmlns:p14="http://schemas.microsoft.com/office/powerpoint/2010/main" val="1887445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pic>
        <p:nvPicPr>
          <p:cNvPr id="7" name="Picture 2" descr="https://www.naeyc.org/sites/default/files/wysiwyg/user-55/table_1.jpg">
            <a:extLst>
              <a:ext uri="{FF2B5EF4-FFF2-40B4-BE49-F238E27FC236}">
                <a16:creationId xmlns:a16="http://schemas.microsoft.com/office/drawing/2014/main" id="{3B6E4CE7-4D2E-4C45-B83C-25A27DC8B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903"/>
          <a:stretch/>
        </p:blipFill>
        <p:spPr bwMode="auto">
          <a:xfrm>
            <a:off x="353719" y="1647269"/>
            <a:ext cx="11734800" cy="417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902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Examples of Emergent writing</a:t>
            </a:r>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pic>
        <p:nvPicPr>
          <p:cNvPr id="3" name="Picture 2" descr="A close up of text on a whiteboard&#10;&#10;Description automatically generated">
            <a:extLst>
              <a:ext uri="{FF2B5EF4-FFF2-40B4-BE49-F238E27FC236}">
                <a16:creationId xmlns:a16="http://schemas.microsoft.com/office/drawing/2014/main" id="{0BCA2D8D-4F33-4A90-BAB7-8786BFA24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283" y="1272467"/>
            <a:ext cx="6634579" cy="4975934"/>
          </a:xfrm>
          <a:prstGeom prst="rect">
            <a:avLst/>
          </a:prstGeom>
        </p:spPr>
      </p:pic>
    </p:spTree>
    <p:extLst>
      <p:ext uri="{BB962C8B-B14F-4D97-AF65-F5344CB8AC3E}">
        <p14:creationId xmlns:p14="http://schemas.microsoft.com/office/powerpoint/2010/main" val="3032322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sp>
        <p:nvSpPr>
          <p:cNvPr id="4" name="Title 1">
            <a:extLst>
              <a:ext uri="{FF2B5EF4-FFF2-40B4-BE49-F238E27FC236}">
                <a16:creationId xmlns:a16="http://schemas.microsoft.com/office/drawing/2014/main" id="{CF0DC806-CDE4-4CDE-94AA-3A5765A757BC}"/>
              </a:ext>
            </a:extLst>
          </p:cNvPr>
          <p:cNvSpPr txBox="1">
            <a:spLocks/>
          </p:cNvSpPr>
          <p:nvPr/>
        </p:nvSpPr>
        <p:spPr>
          <a:xfrm>
            <a:off x="1524000" y="1695636"/>
            <a:ext cx="9144000" cy="3989357"/>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kern="1200">
                <a:solidFill>
                  <a:schemeClr val="tx1"/>
                </a:solidFill>
                <a:latin typeface="+mj-lt"/>
                <a:ea typeface="+mj-ea"/>
                <a:cs typeface="+mj-cs"/>
              </a:defRPr>
            </a:lvl1pPr>
          </a:lstStyle>
          <a:p>
            <a:pPr algn="ctr">
              <a:lnSpc>
                <a:spcPct val="120000"/>
              </a:lnSpc>
              <a:spcAft>
                <a:spcPts val="1200"/>
              </a:spcAft>
            </a:pPr>
            <a:r>
              <a:rPr lang="en-US" sz="9600" dirty="0"/>
              <a:t>A Celebration of Learning</a:t>
            </a:r>
            <a:endParaRPr lang="en-GB" sz="9600" dirty="0"/>
          </a:p>
        </p:txBody>
      </p:sp>
    </p:spTree>
    <p:extLst>
      <p:ext uri="{BB962C8B-B14F-4D97-AF65-F5344CB8AC3E}">
        <p14:creationId xmlns:p14="http://schemas.microsoft.com/office/powerpoint/2010/main" val="1722402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Examples of Emergent writing</a:t>
            </a:r>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pic>
        <p:nvPicPr>
          <p:cNvPr id="10" name="Content Placeholder 9" descr="A picture containing person&#10;&#10;Description automatically generated">
            <a:extLst>
              <a:ext uri="{FF2B5EF4-FFF2-40B4-BE49-F238E27FC236}">
                <a16:creationId xmlns:a16="http://schemas.microsoft.com/office/drawing/2014/main" id="{492CC322-67A0-4137-A6EF-42BAE132E9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0077" t="-315" r="9658"/>
          <a:stretch/>
        </p:blipFill>
        <p:spPr>
          <a:xfrm rot="16200000">
            <a:off x="3566689" y="-170809"/>
            <a:ext cx="3950564" cy="7381610"/>
          </a:xfrm>
        </p:spPr>
      </p:pic>
    </p:spTree>
    <p:extLst>
      <p:ext uri="{BB962C8B-B14F-4D97-AF65-F5344CB8AC3E}">
        <p14:creationId xmlns:p14="http://schemas.microsoft.com/office/powerpoint/2010/main" val="3240095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Examples of Emergent writing</a:t>
            </a:r>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pic>
        <p:nvPicPr>
          <p:cNvPr id="3" name="Content Placeholder 2" descr="A close up of a piece of paper&#10;&#10;Description automatically generated">
            <a:extLst>
              <a:ext uri="{FF2B5EF4-FFF2-40B4-BE49-F238E27FC236}">
                <a16:creationId xmlns:a16="http://schemas.microsoft.com/office/drawing/2014/main" id="{9BBBBED9-FA9A-4CF3-93CB-2AEF43354D4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630" t="25163" r="4341"/>
          <a:stretch/>
        </p:blipFill>
        <p:spPr>
          <a:xfrm rot="5400000">
            <a:off x="3508259" y="1698695"/>
            <a:ext cx="5175482" cy="3923930"/>
          </a:xfrm>
        </p:spPr>
      </p:pic>
    </p:spTree>
    <p:extLst>
      <p:ext uri="{BB962C8B-B14F-4D97-AF65-F5344CB8AC3E}">
        <p14:creationId xmlns:p14="http://schemas.microsoft.com/office/powerpoint/2010/main" val="893717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sp>
        <p:nvSpPr>
          <p:cNvPr id="7" name="Content Placeholder 2">
            <a:extLst>
              <a:ext uri="{FF2B5EF4-FFF2-40B4-BE49-F238E27FC236}">
                <a16:creationId xmlns:a16="http://schemas.microsoft.com/office/drawing/2014/main" id="{C1BB67F8-E8D1-47F5-948F-B936D2AB7ED7}"/>
              </a:ext>
            </a:extLst>
          </p:cNvPr>
          <p:cNvSpPr>
            <a:spLocks noGrp="1"/>
          </p:cNvSpPr>
          <p:nvPr>
            <p:ph idx="1"/>
          </p:nvPr>
        </p:nvSpPr>
        <p:spPr>
          <a:xfrm>
            <a:off x="838200" y="2128838"/>
            <a:ext cx="10515600" cy="4351338"/>
          </a:xfrm>
        </p:spPr>
        <p:txBody>
          <a:bodyPr>
            <a:normAutofit/>
          </a:bodyPr>
          <a:lstStyle/>
          <a:p>
            <a:pPr marL="0" indent="0" algn="ctr">
              <a:buNone/>
            </a:pPr>
            <a:r>
              <a:rPr lang="en-US" sz="6000" dirty="0"/>
              <a:t>Stages of pencil grip and the importance of fine motor development</a:t>
            </a:r>
            <a:endParaRPr lang="en-GB" sz="6000" dirty="0"/>
          </a:p>
        </p:txBody>
      </p:sp>
    </p:spTree>
    <p:extLst>
      <p:ext uri="{BB962C8B-B14F-4D97-AF65-F5344CB8AC3E}">
        <p14:creationId xmlns:p14="http://schemas.microsoft.com/office/powerpoint/2010/main" val="589600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sp>
        <p:nvSpPr>
          <p:cNvPr id="7" name="Content Placeholder 2">
            <a:extLst>
              <a:ext uri="{FF2B5EF4-FFF2-40B4-BE49-F238E27FC236}">
                <a16:creationId xmlns:a16="http://schemas.microsoft.com/office/drawing/2014/main" id="{C1BB67F8-E8D1-47F5-948F-B936D2AB7ED7}"/>
              </a:ext>
            </a:extLst>
          </p:cNvPr>
          <p:cNvSpPr>
            <a:spLocks noGrp="1"/>
          </p:cNvSpPr>
          <p:nvPr>
            <p:ph idx="1"/>
          </p:nvPr>
        </p:nvSpPr>
        <p:spPr>
          <a:xfrm>
            <a:off x="761401" y="1569545"/>
            <a:ext cx="10515600" cy="4351338"/>
          </a:xfrm>
        </p:spPr>
        <p:txBody>
          <a:bodyPr>
            <a:normAutofit fontScale="62500" lnSpcReduction="20000"/>
          </a:bodyPr>
          <a:lstStyle/>
          <a:p>
            <a:pPr marL="0" indent="0" algn="ctr">
              <a:buNone/>
            </a:pPr>
            <a:r>
              <a:rPr lang="en-US" sz="6000" dirty="0"/>
              <a:t>There are 7 stages of pencil grip that a child goes through as they are learning to write. </a:t>
            </a:r>
          </a:p>
          <a:p>
            <a:pPr marL="0" indent="0" algn="ctr">
              <a:buNone/>
            </a:pPr>
            <a:endParaRPr lang="en-US" sz="6000" dirty="0"/>
          </a:p>
          <a:p>
            <a:pPr marL="0" indent="0" algn="ctr">
              <a:buNone/>
            </a:pPr>
            <a:r>
              <a:rPr lang="en-US" sz="6000" dirty="0"/>
              <a:t>The way in which we encourage and support children to draw and engage in activities that support this development are important. </a:t>
            </a:r>
          </a:p>
          <a:p>
            <a:pPr marL="0" indent="0" algn="ctr">
              <a:buNone/>
            </a:pPr>
            <a:endParaRPr lang="en-US" sz="6000" dirty="0"/>
          </a:p>
          <a:p>
            <a:pPr marL="0" indent="0" algn="ctr">
              <a:buNone/>
            </a:pPr>
            <a:r>
              <a:rPr lang="en-US" sz="6000" dirty="0"/>
              <a:t>These are the different stages of pencil grip that you may see as your child develops.</a:t>
            </a:r>
          </a:p>
          <a:p>
            <a:pPr marL="0" indent="0" algn="ctr">
              <a:buNone/>
            </a:pPr>
            <a:endParaRPr lang="en-US" sz="6000" dirty="0"/>
          </a:p>
          <a:p>
            <a:pPr marL="0" indent="0" algn="ctr">
              <a:buNone/>
            </a:pPr>
            <a:endParaRPr lang="en-US" sz="6000" dirty="0"/>
          </a:p>
          <a:p>
            <a:pPr marL="0" indent="0" algn="ctr">
              <a:buNone/>
            </a:pPr>
            <a:endParaRPr lang="en-US" sz="6000" dirty="0"/>
          </a:p>
          <a:p>
            <a:pPr marL="0" indent="0" algn="ctr">
              <a:buNone/>
            </a:pPr>
            <a:endParaRPr lang="en-GB" sz="6000" dirty="0"/>
          </a:p>
        </p:txBody>
      </p:sp>
    </p:spTree>
    <p:extLst>
      <p:ext uri="{BB962C8B-B14F-4D97-AF65-F5344CB8AC3E}">
        <p14:creationId xmlns:p14="http://schemas.microsoft.com/office/powerpoint/2010/main" val="1611593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sp>
        <p:nvSpPr>
          <p:cNvPr id="7" name="Content Placeholder 2">
            <a:extLst>
              <a:ext uri="{FF2B5EF4-FFF2-40B4-BE49-F238E27FC236}">
                <a16:creationId xmlns:a16="http://schemas.microsoft.com/office/drawing/2014/main" id="{C1BB67F8-E8D1-47F5-948F-B936D2AB7ED7}"/>
              </a:ext>
            </a:extLst>
          </p:cNvPr>
          <p:cNvSpPr>
            <a:spLocks noGrp="1"/>
          </p:cNvSpPr>
          <p:nvPr>
            <p:ph idx="1"/>
          </p:nvPr>
        </p:nvSpPr>
        <p:spPr>
          <a:xfrm>
            <a:off x="838200" y="2128838"/>
            <a:ext cx="10515600" cy="4351338"/>
          </a:xfrm>
        </p:spPr>
        <p:txBody>
          <a:bodyPr/>
          <a:lstStyle/>
          <a:p>
            <a:endParaRPr lang="en-GB" dirty="0"/>
          </a:p>
        </p:txBody>
      </p:sp>
      <p:sp>
        <p:nvSpPr>
          <p:cNvPr id="5" name="Title 1">
            <a:extLst>
              <a:ext uri="{FF2B5EF4-FFF2-40B4-BE49-F238E27FC236}">
                <a16:creationId xmlns:a16="http://schemas.microsoft.com/office/drawing/2014/main" id="{2FED16D3-E248-4B8F-8F61-87C88D1314B8}"/>
              </a:ext>
            </a:extLst>
          </p:cNvPr>
          <p:cNvSpPr txBox="1">
            <a:spLocks/>
          </p:cNvSpPr>
          <p:nvPr/>
        </p:nvSpPr>
        <p:spPr>
          <a:xfrm>
            <a:off x="1006875" y="1214438"/>
            <a:ext cx="10515600" cy="1325563"/>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kern="1200">
                <a:solidFill>
                  <a:schemeClr val="tx1"/>
                </a:solidFill>
                <a:latin typeface="+mj-lt"/>
                <a:ea typeface="+mj-ea"/>
                <a:cs typeface="+mj-cs"/>
              </a:defRPr>
            </a:lvl1pPr>
          </a:lstStyle>
          <a:p>
            <a:r>
              <a:rPr lang="en-US" sz="4000" dirty="0"/>
              <a:t>F1 children usually…</a:t>
            </a:r>
            <a:endParaRPr lang="en-GB" sz="4000" dirty="0"/>
          </a:p>
        </p:txBody>
      </p:sp>
      <p:pic>
        <p:nvPicPr>
          <p:cNvPr id="9" name="Picture 8">
            <a:extLst>
              <a:ext uri="{FF2B5EF4-FFF2-40B4-BE49-F238E27FC236}">
                <a16:creationId xmlns:a16="http://schemas.microsoft.com/office/drawing/2014/main" id="{B346D1DF-2475-4FAC-9DAD-3EBEEECB66DF}"/>
              </a:ext>
            </a:extLst>
          </p:cNvPr>
          <p:cNvPicPr>
            <a:picLocks noChangeAspect="1"/>
          </p:cNvPicPr>
          <p:nvPr/>
        </p:nvPicPr>
        <p:blipFill rotWithShape="1">
          <a:blip r:embed="rId2"/>
          <a:srcRect l="24453" t="11944" r="24531" b="50000"/>
          <a:stretch/>
        </p:blipFill>
        <p:spPr>
          <a:xfrm>
            <a:off x="844129" y="1877220"/>
            <a:ext cx="10464744" cy="4391025"/>
          </a:xfrm>
          <a:prstGeom prst="rect">
            <a:avLst/>
          </a:prstGeom>
        </p:spPr>
      </p:pic>
    </p:spTree>
    <p:extLst>
      <p:ext uri="{BB962C8B-B14F-4D97-AF65-F5344CB8AC3E}">
        <p14:creationId xmlns:p14="http://schemas.microsoft.com/office/powerpoint/2010/main" val="3429802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ground, boy, child&#10;&#10;Description automatically generated">
            <a:extLst>
              <a:ext uri="{FF2B5EF4-FFF2-40B4-BE49-F238E27FC236}">
                <a16:creationId xmlns:a16="http://schemas.microsoft.com/office/drawing/2014/main" id="{1C79CDC5-4FAE-4D16-9C7C-2B4AAB425257}"/>
              </a:ext>
            </a:extLst>
          </p:cNvPr>
          <p:cNvPicPr>
            <a:picLocks noChangeAspect="1"/>
          </p:cNvPicPr>
          <p:nvPr/>
        </p:nvPicPr>
        <p:blipFill rotWithShape="1">
          <a:blip r:embed="rId2">
            <a:extLst>
              <a:ext uri="{28A0092B-C50C-407E-A947-70E740481C1C}">
                <a14:useLocalDpi xmlns:a14="http://schemas.microsoft.com/office/drawing/2010/main" val="0"/>
              </a:ext>
            </a:extLst>
          </a:blip>
          <a:srcRect l="55695" t="41060" r="13750" b="7778"/>
          <a:stretch/>
        </p:blipFill>
        <p:spPr>
          <a:xfrm rot="5400000">
            <a:off x="3564113" y="645935"/>
            <a:ext cx="4854220" cy="6096002"/>
          </a:xfrm>
          <a:prstGeom prst="rect">
            <a:avLst/>
          </a:prstGeom>
        </p:spPr>
      </p:pic>
    </p:spTree>
    <p:extLst>
      <p:ext uri="{BB962C8B-B14F-4D97-AF65-F5344CB8AC3E}">
        <p14:creationId xmlns:p14="http://schemas.microsoft.com/office/powerpoint/2010/main" val="2366314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2EE43A-8E76-4E95-81BD-B8D73BF9B424}"/>
              </a:ext>
            </a:extLst>
          </p:cNvPr>
          <p:cNvPicPr>
            <a:picLocks noChangeAspect="1"/>
          </p:cNvPicPr>
          <p:nvPr/>
        </p:nvPicPr>
        <p:blipFill rotWithShape="1">
          <a:blip r:embed="rId2">
            <a:extLst>
              <a:ext uri="{28A0092B-C50C-407E-A947-70E740481C1C}">
                <a14:useLocalDpi xmlns:a14="http://schemas.microsoft.com/office/drawing/2010/main" val="0"/>
              </a:ext>
            </a:extLst>
          </a:blip>
          <a:srcRect l="39584" t="17407" r="29444" b="18889"/>
          <a:stretch/>
        </p:blipFill>
        <p:spPr>
          <a:xfrm rot="5400000">
            <a:off x="4107611" y="16710"/>
            <a:ext cx="4748302" cy="7324725"/>
          </a:xfrm>
          <a:prstGeom prst="rect">
            <a:avLst/>
          </a:prstGeom>
        </p:spPr>
      </p:pic>
    </p:spTree>
    <p:extLst>
      <p:ext uri="{BB962C8B-B14F-4D97-AF65-F5344CB8AC3E}">
        <p14:creationId xmlns:p14="http://schemas.microsoft.com/office/powerpoint/2010/main" val="982619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1CDE3-E6C6-4A64-9D52-CE6E45FCD053}"/>
              </a:ext>
            </a:extLst>
          </p:cNvPr>
          <p:cNvSpPr>
            <a:spLocks noGrp="1"/>
          </p:cNvSpPr>
          <p:nvPr>
            <p:ph type="title"/>
          </p:nvPr>
        </p:nvSpPr>
        <p:spPr>
          <a:xfrm>
            <a:off x="1016978" y="1225210"/>
            <a:ext cx="10515600" cy="1458935"/>
          </a:xfrm>
        </p:spPr>
        <p:txBody>
          <a:bodyPr>
            <a:normAutofit/>
          </a:bodyPr>
          <a:lstStyle/>
          <a:p>
            <a:r>
              <a:rPr lang="en-US" sz="4000" dirty="0"/>
              <a:t>F2 children usually…</a:t>
            </a:r>
            <a:endParaRPr lang="en-GB" sz="4000" dirty="0"/>
          </a:p>
        </p:txBody>
      </p:sp>
      <p:pic>
        <p:nvPicPr>
          <p:cNvPr id="10" name="Picture 9">
            <a:extLst>
              <a:ext uri="{FF2B5EF4-FFF2-40B4-BE49-F238E27FC236}">
                <a16:creationId xmlns:a16="http://schemas.microsoft.com/office/drawing/2014/main" id="{BF3F6752-AAA5-4F5F-8BF0-AA45C09311BF}"/>
              </a:ext>
            </a:extLst>
          </p:cNvPr>
          <p:cNvPicPr>
            <a:picLocks noChangeAspect="1"/>
          </p:cNvPicPr>
          <p:nvPr/>
        </p:nvPicPr>
        <p:blipFill rotWithShape="1">
          <a:blip r:embed="rId2"/>
          <a:srcRect l="24063" t="45695" r="24375" b="14583"/>
          <a:stretch/>
        </p:blipFill>
        <p:spPr>
          <a:xfrm>
            <a:off x="1016978" y="1695450"/>
            <a:ext cx="10005643" cy="4772025"/>
          </a:xfrm>
          <a:prstGeom prst="rect">
            <a:avLst/>
          </a:prstGeom>
        </p:spPr>
      </p:pic>
    </p:spTree>
    <p:extLst>
      <p:ext uri="{BB962C8B-B14F-4D97-AF65-F5344CB8AC3E}">
        <p14:creationId xmlns:p14="http://schemas.microsoft.com/office/powerpoint/2010/main" val="3287556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table, floor&#10;&#10;Description automatically generated">
            <a:extLst>
              <a:ext uri="{FF2B5EF4-FFF2-40B4-BE49-F238E27FC236}">
                <a16:creationId xmlns:a16="http://schemas.microsoft.com/office/drawing/2014/main" id="{A6756FE9-8DDF-4F2A-BCCF-E7005A13F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309" y="1176402"/>
            <a:ext cx="5141381" cy="5262497"/>
          </a:xfrm>
          <a:prstGeom prst="rect">
            <a:avLst/>
          </a:prstGeom>
        </p:spPr>
      </p:pic>
    </p:spTree>
    <p:extLst>
      <p:ext uri="{BB962C8B-B14F-4D97-AF65-F5344CB8AC3E}">
        <p14:creationId xmlns:p14="http://schemas.microsoft.com/office/powerpoint/2010/main" val="2027892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oung boy sitting at a table&#10;&#10;Description automatically generated">
            <a:extLst>
              <a:ext uri="{FF2B5EF4-FFF2-40B4-BE49-F238E27FC236}">
                <a16:creationId xmlns:a16="http://schemas.microsoft.com/office/drawing/2014/main" id="{DC05ABD7-1386-492A-A985-CB4B1B9014D4}"/>
              </a:ext>
            </a:extLst>
          </p:cNvPr>
          <p:cNvPicPr>
            <a:picLocks noChangeAspect="1"/>
          </p:cNvPicPr>
          <p:nvPr/>
        </p:nvPicPr>
        <p:blipFill rotWithShape="1">
          <a:blip r:embed="rId2">
            <a:extLst>
              <a:ext uri="{28A0092B-C50C-407E-A947-70E740481C1C}">
                <a14:useLocalDpi xmlns:a14="http://schemas.microsoft.com/office/drawing/2010/main" val="0"/>
              </a:ext>
            </a:extLst>
          </a:blip>
          <a:srcRect l="28433" t="46742" r="27982" b="9014"/>
          <a:stretch/>
        </p:blipFill>
        <p:spPr>
          <a:xfrm>
            <a:off x="3057525" y="1343024"/>
            <a:ext cx="6248400" cy="4757137"/>
          </a:xfrm>
          <a:prstGeom prst="rect">
            <a:avLst/>
          </a:prstGeom>
        </p:spPr>
      </p:pic>
    </p:spTree>
    <p:extLst>
      <p:ext uri="{BB962C8B-B14F-4D97-AF65-F5344CB8AC3E}">
        <p14:creationId xmlns:p14="http://schemas.microsoft.com/office/powerpoint/2010/main" val="3820299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sp>
        <p:nvSpPr>
          <p:cNvPr id="4" name="Title 1">
            <a:extLst>
              <a:ext uri="{FF2B5EF4-FFF2-40B4-BE49-F238E27FC236}">
                <a16:creationId xmlns:a16="http://schemas.microsoft.com/office/drawing/2014/main" id="{CF0DC806-CDE4-4CDE-94AA-3A5765A757BC}"/>
              </a:ext>
            </a:extLst>
          </p:cNvPr>
          <p:cNvSpPr txBox="1">
            <a:spLocks/>
          </p:cNvSpPr>
          <p:nvPr/>
        </p:nvSpPr>
        <p:spPr>
          <a:xfrm>
            <a:off x="1524000" y="1695636"/>
            <a:ext cx="9144000" cy="3989357"/>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kern="1200">
                <a:solidFill>
                  <a:schemeClr val="tx1"/>
                </a:solidFill>
                <a:latin typeface="+mj-lt"/>
                <a:ea typeface="+mj-ea"/>
                <a:cs typeface="+mj-cs"/>
              </a:defRPr>
            </a:lvl1pPr>
          </a:lstStyle>
          <a:p>
            <a:pPr algn="ctr">
              <a:lnSpc>
                <a:spcPct val="120000"/>
              </a:lnSpc>
              <a:spcAft>
                <a:spcPts val="1200"/>
              </a:spcAft>
            </a:pPr>
            <a:endParaRPr lang="en-GB" sz="9600" dirty="0"/>
          </a:p>
        </p:txBody>
      </p:sp>
      <p:pic>
        <p:nvPicPr>
          <p:cNvPr id="2" name="Celebration of learning Video_Small">
            <a:hlinkClick r:id="" action="ppaction://media"/>
            <a:extLst>
              <a:ext uri="{FF2B5EF4-FFF2-40B4-BE49-F238E27FC236}">
                <a16:creationId xmlns:a16="http://schemas.microsoft.com/office/drawing/2014/main" id="{2C794A63-6C40-423B-B2D6-924E73B7F1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5627" y="946158"/>
            <a:ext cx="10221528" cy="5749609"/>
          </a:xfrm>
          <a:prstGeom prst="rect">
            <a:avLst/>
          </a:prstGeom>
        </p:spPr>
      </p:pic>
    </p:spTree>
    <p:extLst>
      <p:ext uri="{BB962C8B-B14F-4D97-AF65-F5344CB8AC3E}">
        <p14:creationId xmlns:p14="http://schemas.microsoft.com/office/powerpoint/2010/main" val="413774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person, wall, young&#10;&#10;Description automatically generated">
            <a:extLst>
              <a:ext uri="{FF2B5EF4-FFF2-40B4-BE49-F238E27FC236}">
                <a16:creationId xmlns:a16="http://schemas.microsoft.com/office/drawing/2014/main" id="{9EB2C057-E67C-40D4-BBD7-2ABCD1728FB0}"/>
              </a:ext>
            </a:extLst>
          </p:cNvPr>
          <p:cNvPicPr>
            <a:picLocks noChangeAspect="1"/>
          </p:cNvPicPr>
          <p:nvPr/>
        </p:nvPicPr>
        <p:blipFill rotWithShape="1">
          <a:blip r:embed="rId2">
            <a:extLst>
              <a:ext uri="{28A0092B-C50C-407E-A947-70E740481C1C}">
                <a14:useLocalDpi xmlns:a14="http://schemas.microsoft.com/office/drawing/2010/main" val="0"/>
              </a:ext>
            </a:extLst>
          </a:blip>
          <a:srcRect l="33333" t="2407" r="31944" b="11296"/>
          <a:stretch/>
        </p:blipFill>
        <p:spPr>
          <a:xfrm rot="5400000">
            <a:off x="4641861" y="-127010"/>
            <a:ext cx="4108430" cy="7658103"/>
          </a:xfrm>
          <a:prstGeom prst="rect">
            <a:avLst/>
          </a:prstGeom>
        </p:spPr>
      </p:pic>
    </p:spTree>
    <p:extLst>
      <p:ext uri="{BB962C8B-B14F-4D97-AF65-F5344CB8AC3E}">
        <p14:creationId xmlns:p14="http://schemas.microsoft.com/office/powerpoint/2010/main" val="1432465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0C18737-4E91-4974-B4DE-91DE68A3BB8D}"/>
              </a:ext>
            </a:extLst>
          </p:cNvPr>
          <p:cNvSpPr>
            <a:spLocks noGrp="1"/>
          </p:cNvSpPr>
          <p:nvPr>
            <p:ph type="title"/>
          </p:nvPr>
        </p:nvSpPr>
        <p:spPr>
          <a:xfrm>
            <a:off x="1228037" y="1165225"/>
            <a:ext cx="10515600" cy="1325563"/>
          </a:xfrm>
        </p:spPr>
        <p:txBody>
          <a:bodyPr>
            <a:normAutofit/>
          </a:bodyPr>
          <a:lstStyle/>
          <a:p>
            <a:r>
              <a:rPr lang="en-US" sz="4000" dirty="0"/>
              <a:t>F3 Children usually…</a:t>
            </a:r>
            <a:endParaRPr lang="en-GB" sz="4000" dirty="0"/>
          </a:p>
        </p:txBody>
      </p:sp>
      <p:pic>
        <p:nvPicPr>
          <p:cNvPr id="7" name="Picture 6">
            <a:extLst>
              <a:ext uri="{FF2B5EF4-FFF2-40B4-BE49-F238E27FC236}">
                <a16:creationId xmlns:a16="http://schemas.microsoft.com/office/drawing/2014/main" id="{6D36941E-B807-4575-BB9E-964041571125}"/>
              </a:ext>
            </a:extLst>
          </p:cNvPr>
          <p:cNvPicPr>
            <a:picLocks noChangeAspect="1"/>
          </p:cNvPicPr>
          <p:nvPr/>
        </p:nvPicPr>
        <p:blipFill rotWithShape="1">
          <a:blip r:embed="rId2"/>
          <a:srcRect l="24609" t="50000" r="24609" b="8472"/>
          <a:stretch/>
        </p:blipFill>
        <p:spPr>
          <a:xfrm>
            <a:off x="904874" y="1646174"/>
            <a:ext cx="10515601" cy="4837175"/>
          </a:xfrm>
          <a:prstGeom prst="rect">
            <a:avLst/>
          </a:prstGeom>
        </p:spPr>
      </p:pic>
    </p:spTree>
    <p:extLst>
      <p:ext uri="{BB962C8B-B14F-4D97-AF65-F5344CB8AC3E}">
        <p14:creationId xmlns:p14="http://schemas.microsoft.com/office/powerpoint/2010/main" val="867668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D9819754-A9E6-42C9-B2F3-98518381484A}"/>
              </a:ext>
            </a:extLst>
          </p:cNvPr>
          <p:cNvPicPr>
            <a:picLocks noChangeAspect="1"/>
          </p:cNvPicPr>
          <p:nvPr/>
        </p:nvPicPr>
        <p:blipFill rotWithShape="1">
          <a:blip r:embed="rId2">
            <a:extLst>
              <a:ext uri="{28A0092B-C50C-407E-A947-70E740481C1C}">
                <a14:useLocalDpi xmlns:a14="http://schemas.microsoft.com/office/drawing/2010/main" val="0"/>
              </a:ext>
            </a:extLst>
          </a:blip>
          <a:srcRect l="40278" t="1110" r="30139" b="16112"/>
          <a:stretch/>
        </p:blipFill>
        <p:spPr>
          <a:xfrm rot="5400000">
            <a:off x="4272964" y="-672518"/>
            <a:ext cx="3981455" cy="8355435"/>
          </a:xfrm>
          <a:prstGeom prst="rect">
            <a:avLst/>
          </a:prstGeom>
        </p:spPr>
      </p:pic>
    </p:spTree>
    <p:extLst>
      <p:ext uri="{BB962C8B-B14F-4D97-AF65-F5344CB8AC3E}">
        <p14:creationId xmlns:p14="http://schemas.microsoft.com/office/powerpoint/2010/main" val="1409297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child, boy&#10;&#10;Description automatically generated">
            <a:extLst>
              <a:ext uri="{FF2B5EF4-FFF2-40B4-BE49-F238E27FC236}">
                <a16:creationId xmlns:a16="http://schemas.microsoft.com/office/drawing/2014/main" id="{DD00B10A-398E-4E78-AB17-52B0D306CE88}"/>
              </a:ext>
            </a:extLst>
          </p:cNvPr>
          <p:cNvPicPr>
            <a:picLocks noChangeAspect="1"/>
          </p:cNvPicPr>
          <p:nvPr/>
        </p:nvPicPr>
        <p:blipFill rotWithShape="1">
          <a:blip r:embed="rId2">
            <a:extLst>
              <a:ext uri="{28A0092B-C50C-407E-A947-70E740481C1C}">
                <a14:useLocalDpi xmlns:a14="http://schemas.microsoft.com/office/drawing/2010/main" val="0"/>
              </a:ext>
            </a:extLst>
          </a:blip>
          <a:srcRect l="61554" t="33199" r="12104" b="1"/>
          <a:stretch/>
        </p:blipFill>
        <p:spPr>
          <a:xfrm rot="5400000">
            <a:off x="4454184" y="-79900"/>
            <a:ext cx="3775229" cy="7179816"/>
          </a:xfrm>
          <a:prstGeom prst="rect">
            <a:avLst/>
          </a:prstGeom>
        </p:spPr>
      </p:pic>
    </p:spTree>
    <p:extLst>
      <p:ext uri="{BB962C8B-B14F-4D97-AF65-F5344CB8AC3E}">
        <p14:creationId xmlns:p14="http://schemas.microsoft.com/office/powerpoint/2010/main" val="1527404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floor, person, table&#10;&#10;Description automatically generated">
            <a:extLst>
              <a:ext uri="{FF2B5EF4-FFF2-40B4-BE49-F238E27FC236}">
                <a16:creationId xmlns:a16="http://schemas.microsoft.com/office/drawing/2014/main" id="{9A7CF4EE-20E0-46C0-9464-F6CCAC782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810" y="1120603"/>
            <a:ext cx="4589986" cy="5151038"/>
          </a:xfrm>
          <a:prstGeom prst="rect">
            <a:avLst/>
          </a:prstGeom>
        </p:spPr>
      </p:pic>
    </p:spTree>
    <p:extLst>
      <p:ext uri="{BB962C8B-B14F-4D97-AF65-F5344CB8AC3E}">
        <p14:creationId xmlns:p14="http://schemas.microsoft.com/office/powerpoint/2010/main" val="2197119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0203B-F51B-4AF5-9348-86912F02CD96}"/>
              </a:ext>
            </a:extLst>
          </p:cNvPr>
          <p:cNvSpPr>
            <a:spLocks noGrp="1"/>
          </p:cNvSpPr>
          <p:nvPr>
            <p:ph type="title"/>
          </p:nvPr>
        </p:nvSpPr>
        <p:spPr/>
        <p:txBody>
          <a:bodyPr/>
          <a:lstStyle/>
          <a:p>
            <a:endParaRPr lang="en-GB"/>
          </a:p>
        </p:txBody>
      </p:sp>
      <p:sp>
        <p:nvSpPr>
          <p:cNvPr id="8" name="Title 1">
            <a:extLst>
              <a:ext uri="{FF2B5EF4-FFF2-40B4-BE49-F238E27FC236}">
                <a16:creationId xmlns:a16="http://schemas.microsoft.com/office/drawing/2014/main" id="{2D177532-F5B0-4DF7-92C8-44373B86F425}"/>
              </a:ext>
            </a:extLst>
          </p:cNvPr>
          <p:cNvSpPr txBox="1">
            <a:spLocks/>
          </p:cNvSpPr>
          <p:nvPr/>
        </p:nvSpPr>
        <p:spPr>
          <a:xfrm>
            <a:off x="761401" y="1434022"/>
            <a:ext cx="10515600" cy="1325563"/>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kern="1200">
                <a:solidFill>
                  <a:schemeClr val="tx1"/>
                </a:solidFill>
                <a:latin typeface="+mj-lt"/>
                <a:ea typeface="+mj-ea"/>
                <a:cs typeface="+mj-cs"/>
              </a:defRPr>
            </a:lvl1pPr>
          </a:lstStyle>
          <a:p>
            <a:r>
              <a:rPr lang="en-US" sz="4000" dirty="0"/>
              <a:t>Final stages of development…</a:t>
            </a:r>
            <a:endParaRPr lang="en-GB" sz="4000" dirty="0"/>
          </a:p>
        </p:txBody>
      </p:sp>
      <p:pic>
        <p:nvPicPr>
          <p:cNvPr id="9" name="Picture 8">
            <a:extLst>
              <a:ext uri="{FF2B5EF4-FFF2-40B4-BE49-F238E27FC236}">
                <a16:creationId xmlns:a16="http://schemas.microsoft.com/office/drawing/2014/main" id="{86B862F9-2BA9-41F7-86F1-AB77655F7F93}"/>
              </a:ext>
            </a:extLst>
          </p:cNvPr>
          <p:cNvPicPr>
            <a:picLocks noChangeAspect="1"/>
          </p:cNvPicPr>
          <p:nvPr/>
        </p:nvPicPr>
        <p:blipFill rotWithShape="1">
          <a:blip r:embed="rId2"/>
          <a:srcRect l="24532" t="61528" r="24766" b="11805"/>
          <a:stretch/>
        </p:blipFill>
        <p:spPr>
          <a:xfrm>
            <a:off x="590995" y="2195002"/>
            <a:ext cx="10914606" cy="3228976"/>
          </a:xfrm>
          <a:prstGeom prst="rect">
            <a:avLst/>
          </a:prstGeom>
        </p:spPr>
      </p:pic>
      <p:sp>
        <p:nvSpPr>
          <p:cNvPr id="10" name="Rectangle 9">
            <a:extLst>
              <a:ext uri="{FF2B5EF4-FFF2-40B4-BE49-F238E27FC236}">
                <a16:creationId xmlns:a16="http://schemas.microsoft.com/office/drawing/2014/main" id="{01D0E546-AFCF-43AA-989C-864B002CB8D2}"/>
              </a:ext>
            </a:extLst>
          </p:cNvPr>
          <p:cNvSpPr/>
          <p:nvPr/>
        </p:nvSpPr>
        <p:spPr>
          <a:xfrm>
            <a:off x="9476266" y="4469814"/>
            <a:ext cx="1457325" cy="1238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9330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AE723A-6B21-4AD9-A43F-F71CB3891123}"/>
              </a:ext>
            </a:extLst>
          </p:cNvPr>
          <p:cNvSpPr>
            <a:spLocks noGrp="1"/>
          </p:cNvSpPr>
          <p:nvPr>
            <p:ph idx="1"/>
          </p:nvPr>
        </p:nvSpPr>
        <p:spPr>
          <a:xfrm>
            <a:off x="532802" y="1165123"/>
            <a:ext cx="11049599" cy="5007077"/>
          </a:xfrm>
        </p:spPr>
        <p:txBody>
          <a:bodyPr/>
          <a:lstStyle/>
          <a:p>
            <a:pPr marL="0" indent="0">
              <a:buNone/>
            </a:pPr>
            <a:endParaRPr lang="en-US" dirty="0"/>
          </a:p>
          <a:p>
            <a:pPr marL="0" indent="0" algn="ctr">
              <a:buNone/>
            </a:pPr>
            <a:r>
              <a:rPr lang="en-US" sz="5400" dirty="0"/>
              <a:t>It doesn’t matter what hand your child writes with, if you support their fine and gross motor skills, their handwriting will be fine! </a:t>
            </a:r>
          </a:p>
          <a:p>
            <a:pPr marL="0" indent="0">
              <a:buNone/>
            </a:pPr>
            <a:endParaRPr lang="en-US" dirty="0"/>
          </a:p>
          <a:p>
            <a:pPr marL="0" indent="0">
              <a:buNone/>
            </a:pPr>
            <a:endParaRPr lang="en-GB" dirty="0"/>
          </a:p>
        </p:txBody>
      </p:sp>
      <p:sp>
        <p:nvSpPr>
          <p:cNvPr id="3" name="Title 2">
            <a:extLst>
              <a:ext uri="{FF2B5EF4-FFF2-40B4-BE49-F238E27FC236}">
                <a16:creationId xmlns:a16="http://schemas.microsoft.com/office/drawing/2014/main" id="{A6A8CBF4-3CDF-4AB3-95DA-FD7E4F6A0DE0}"/>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632858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0203B-F51B-4AF5-9348-86912F02CD96}"/>
              </a:ext>
            </a:extLst>
          </p:cNvPr>
          <p:cNvSpPr>
            <a:spLocks noGrp="1"/>
          </p:cNvSpPr>
          <p:nvPr>
            <p:ph type="title"/>
          </p:nvPr>
        </p:nvSpPr>
        <p:spPr>
          <a:xfrm>
            <a:off x="774810" y="2953383"/>
            <a:ext cx="10972800" cy="2754681"/>
          </a:xfrm>
        </p:spPr>
        <p:txBody>
          <a:bodyPr>
            <a:normAutofit/>
          </a:bodyPr>
          <a:lstStyle/>
          <a:p>
            <a:pPr algn="ctr"/>
            <a:r>
              <a:rPr lang="en-US" sz="7200" dirty="0"/>
              <a:t>Activities in the classroom</a:t>
            </a:r>
            <a:br>
              <a:rPr lang="en-US" sz="7200" dirty="0"/>
            </a:br>
            <a:br>
              <a:rPr lang="en-US" sz="7200" dirty="0"/>
            </a:br>
            <a:r>
              <a:rPr lang="en-US" sz="7200" dirty="0"/>
              <a:t> </a:t>
            </a:r>
            <a:endParaRPr lang="en-GB" sz="7200" dirty="0"/>
          </a:p>
        </p:txBody>
      </p:sp>
      <p:sp>
        <p:nvSpPr>
          <p:cNvPr id="10" name="Rectangle 9">
            <a:extLst>
              <a:ext uri="{FF2B5EF4-FFF2-40B4-BE49-F238E27FC236}">
                <a16:creationId xmlns:a16="http://schemas.microsoft.com/office/drawing/2014/main" id="{01D0E546-AFCF-43AA-989C-864B002CB8D2}"/>
              </a:ext>
            </a:extLst>
          </p:cNvPr>
          <p:cNvSpPr/>
          <p:nvPr/>
        </p:nvSpPr>
        <p:spPr>
          <a:xfrm>
            <a:off x="9476266" y="4469814"/>
            <a:ext cx="1457325" cy="1238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99267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E546-AFCF-43AA-989C-864B002CB8D2}"/>
              </a:ext>
            </a:extLst>
          </p:cNvPr>
          <p:cNvSpPr/>
          <p:nvPr/>
        </p:nvSpPr>
        <p:spPr>
          <a:xfrm>
            <a:off x="9476266" y="4469814"/>
            <a:ext cx="1457325" cy="1238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a:extLst>
              <a:ext uri="{FF2B5EF4-FFF2-40B4-BE49-F238E27FC236}">
                <a16:creationId xmlns:a16="http://schemas.microsoft.com/office/drawing/2014/main" id="{3AB61110-BACA-4188-8FBB-C60FB04746D4}"/>
              </a:ext>
            </a:extLst>
          </p:cNvPr>
          <p:cNvSpPr>
            <a:spLocks noGrp="1"/>
          </p:cNvSpPr>
          <p:nvPr>
            <p:ph type="title"/>
          </p:nvPr>
        </p:nvSpPr>
        <p:spPr>
          <a:xfrm>
            <a:off x="541678" y="256883"/>
            <a:ext cx="10972800" cy="463549"/>
          </a:xfrm>
        </p:spPr>
        <p:txBody>
          <a:bodyPr/>
          <a:lstStyle/>
          <a:p>
            <a:r>
              <a:rPr lang="en-US" dirty="0"/>
              <a:t>F1</a:t>
            </a:r>
            <a:endParaRPr lang="en-GB" dirty="0"/>
          </a:p>
        </p:txBody>
      </p:sp>
      <p:pic>
        <p:nvPicPr>
          <p:cNvPr id="5" name="Picture 4" descr="A picture containing table, indoor, doughnut, sitting&#10;&#10;Description automatically generated">
            <a:extLst>
              <a:ext uri="{FF2B5EF4-FFF2-40B4-BE49-F238E27FC236}">
                <a16:creationId xmlns:a16="http://schemas.microsoft.com/office/drawing/2014/main" id="{740EA9E4-56D4-4AD2-82B3-C579CD907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42" y="1326519"/>
            <a:ext cx="6546504" cy="4905605"/>
          </a:xfrm>
          <a:prstGeom prst="rect">
            <a:avLst/>
          </a:prstGeom>
        </p:spPr>
      </p:pic>
      <p:sp>
        <p:nvSpPr>
          <p:cNvPr id="6" name="TextBox 5">
            <a:extLst>
              <a:ext uri="{FF2B5EF4-FFF2-40B4-BE49-F238E27FC236}">
                <a16:creationId xmlns:a16="http://schemas.microsoft.com/office/drawing/2014/main" id="{F39EB56E-9305-47C3-9F98-F9A79C428B94}"/>
              </a:ext>
            </a:extLst>
          </p:cNvPr>
          <p:cNvSpPr txBox="1"/>
          <p:nvPr/>
        </p:nvSpPr>
        <p:spPr>
          <a:xfrm>
            <a:off x="7160031" y="1326519"/>
            <a:ext cx="4758431" cy="4247317"/>
          </a:xfrm>
          <a:prstGeom prst="rect">
            <a:avLst/>
          </a:prstGeom>
          <a:noFill/>
        </p:spPr>
        <p:txBody>
          <a:bodyPr wrap="square" rtlCol="0">
            <a:spAutoFit/>
          </a:bodyPr>
          <a:lstStyle/>
          <a:p>
            <a:r>
              <a:rPr lang="en-US" dirty="0"/>
              <a:t>Activity 1</a:t>
            </a:r>
          </a:p>
          <a:p>
            <a:endParaRPr lang="en-US" dirty="0"/>
          </a:p>
          <a:p>
            <a:r>
              <a:rPr lang="en-US" dirty="0"/>
              <a:t>With parent support, the children will arrange objects along the lines to become familiar with different ways to make marks. The children will also be encouraged to use markers to trace these lines to develop their fine motor skills and pencil grip. </a:t>
            </a:r>
          </a:p>
          <a:p>
            <a:endParaRPr lang="en-US" dirty="0"/>
          </a:p>
          <a:p>
            <a:r>
              <a:rPr lang="en-US" dirty="0"/>
              <a:t>Activity 2</a:t>
            </a:r>
          </a:p>
          <a:p>
            <a:endParaRPr lang="en-US" dirty="0"/>
          </a:p>
          <a:p>
            <a:r>
              <a:rPr lang="en-US" dirty="0"/>
              <a:t>Window painting. Using big movements, parents and children are encouraged to paint the windows in the classroom with designs and pictures of their choice.</a:t>
            </a:r>
          </a:p>
        </p:txBody>
      </p:sp>
    </p:spTree>
    <p:extLst>
      <p:ext uri="{BB962C8B-B14F-4D97-AF65-F5344CB8AC3E}">
        <p14:creationId xmlns:p14="http://schemas.microsoft.com/office/powerpoint/2010/main" val="1468061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E546-AFCF-43AA-989C-864B002CB8D2}"/>
              </a:ext>
            </a:extLst>
          </p:cNvPr>
          <p:cNvSpPr/>
          <p:nvPr/>
        </p:nvSpPr>
        <p:spPr>
          <a:xfrm>
            <a:off x="9476266" y="4469814"/>
            <a:ext cx="1457325" cy="1238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a:extLst>
              <a:ext uri="{FF2B5EF4-FFF2-40B4-BE49-F238E27FC236}">
                <a16:creationId xmlns:a16="http://schemas.microsoft.com/office/drawing/2014/main" id="{3AB61110-BACA-4188-8FBB-C60FB04746D4}"/>
              </a:ext>
            </a:extLst>
          </p:cNvPr>
          <p:cNvSpPr>
            <a:spLocks noGrp="1"/>
          </p:cNvSpPr>
          <p:nvPr>
            <p:ph type="title"/>
          </p:nvPr>
        </p:nvSpPr>
        <p:spPr>
          <a:xfrm>
            <a:off x="497290" y="1526390"/>
            <a:ext cx="10972800" cy="463549"/>
          </a:xfrm>
        </p:spPr>
        <p:txBody>
          <a:bodyPr/>
          <a:lstStyle/>
          <a:p>
            <a:r>
              <a:rPr lang="en-US" dirty="0"/>
              <a:t>F2</a:t>
            </a:r>
            <a:endParaRPr lang="en-GB" dirty="0"/>
          </a:p>
        </p:txBody>
      </p:sp>
      <p:pic>
        <p:nvPicPr>
          <p:cNvPr id="2050" name="Picture 2" descr="Image result for dough disco">
            <a:extLst>
              <a:ext uri="{FF2B5EF4-FFF2-40B4-BE49-F238E27FC236}">
                <a16:creationId xmlns:a16="http://schemas.microsoft.com/office/drawing/2014/main" id="{A9F2103A-DCE7-49EB-ABA7-4133E8955D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82" r="22275"/>
          <a:stretch/>
        </p:blipFill>
        <p:spPr bwMode="auto">
          <a:xfrm>
            <a:off x="1136341" y="1429303"/>
            <a:ext cx="2920754" cy="29632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Write Dance">
            <a:extLst>
              <a:ext uri="{FF2B5EF4-FFF2-40B4-BE49-F238E27FC236}">
                <a16:creationId xmlns:a16="http://schemas.microsoft.com/office/drawing/2014/main" id="{8C9DA87E-140A-4DF9-BBCA-13B6FD38A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15237"/>
            <a:ext cx="4733925" cy="3552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4B1724-1266-4B14-ABFB-EB5EF26AD1AA}"/>
              </a:ext>
            </a:extLst>
          </p:cNvPr>
          <p:cNvSpPr txBox="1"/>
          <p:nvPr/>
        </p:nvSpPr>
        <p:spPr>
          <a:xfrm>
            <a:off x="1553592" y="4643021"/>
            <a:ext cx="9276333" cy="1384995"/>
          </a:xfrm>
          <a:prstGeom prst="rect">
            <a:avLst/>
          </a:prstGeom>
          <a:noFill/>
        </p:spPr>
        <p:txBody>
          <a:bodyPr wrap="square" rtlCol="0">
            <a:spAutoFit/>
          </a:bodyPr>
          <a:lstStyle/>
          <a:p>
            <a:pPr algn="ctr"/>
            <a:r>
              <a:rPr lang="en-US" sz="2800" dirty="0"/>
              <a:t>Parents will take part in 2 activities with your children –  Dough Disco and then Write Dance. Both of these activities help to strengthen the hands and muscles needed for writing. </a:t>
            </a:r>
            <a:endParaRPr lang="en-GB" sz="2800" dirty="0"/>
          </a:p>
        </p:txBody>
      </p:sp>
    </p:spTree>
    <p:extLst>
      <p:ext uri="{BB962C8B-B14F-4D97-AF65-F5344CB8AC3E}">
        <p14:creationId xmlns:p14="http://schemas.microsoft.com/office/powerpoint/2010/main" val="57431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sp>
        <p:nvSpPr>
          <p:cNvPr id="4" name="Title 1">
            <a:extLst>
              <a:ext uri="{FF2B5EF4-FFF2-40B4-BE49-F238E27FC236}">
                <a16:creationId xmlns:a16="http://schemas.microsoft.com/office/drawing/2014/main" id="{184189BE-EECC-459A-8A8A-23E6D9CA2B38}"/>
              </a:ext>
            </a:extLst>
          </p:cNvPr>
          <p:cNvSpPr txBox="1">
            <a:spLocks/>
          </p:cNvSpPr>
          <p:nvPr/>
        </p:nvSpPr>
        <p:spPr>
          <a:xfrm>
            <a:off x="1524000" y="1695636"/>
            <a:ext cx="9144000" cy="3989357"/>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kern="1200">
                <a:solidFill>
                  <a:schemeClr val="tx1"/>
                </a:solidFill>
                <a:latin typeface="+mj-lt"/>
                <a:ea typeface="+mj-ea"/>
                <a:cs typeface="+mj-cs"/>
              </a:defRPr>
            </a:lvl1pPr>
          </a:lstStyle>
          <a:p>
            <a:pPr algn="ctr">
              <a:lnSpc>
                <a:spcPct val="120000"/>
              </a:lnSpc>
              <a:spcAft>
                <a:spcPts val="1200"/>
              </a:spcAft>
            </a:pPr>
            <a:r>
              <a:rPr lang="en-US" sz="9600" dirty="0"/>
              <a:t>The Importance of Early Writing </a:t>
            </a:r>
            <a:endParaRPr lang="en-GB" sz="9600" dirty="0"/>
          </a:p>
        </p:txBody>
      </p:sp>
    </p:spTree>
    <p:extLst>
      <p:ext uri="{BB962C8B-B14F-4D97-AF65-F5344CB8AC3E}">
        <p14:creationId xmlns:p14="http://schemas.microsoft.com/office/powerpoint/2010/main" val="397769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E546-AFCF-43AA-989C-864B002CB8D2}"/>
              </a:ext>
            </a:extLst>
          </p:cNvPr>
          <p:cNvSpPr/>
          <p:nvPr/>
        </p:nvSpPr>
        <p:spPr>
          <a:xfrm>
            <a:off x="9476266" y="4469814"/>
            <a:ext cx="1457325" cy="1238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a:extLst>
              <a:ext uri="{FF2B5EF4-FFF2-40B4-BE49-F238E27FC236}">
                <a16:creationId xmlns:a16="http://schemas.microsoft.com/office/drawing/2014/main" id="{3AB61110-BACA-4188-8FBB-C60FB04746D4}"/>
              </a:ext>
            </a:extLst>
          </p:cNvPr>
          <p:cNvSpPr>
            <a:spLocks noGrp="1"/>
          </p:cNvSpPr>
          <p:nvPr>
            <p:ph type="title"/>
          </p:nvPr>
        </p:nvSpPr>
        <p:spPr>
          <a:xfrm>
            <a:off x="497290" y="1526390"/>
            <a:ext cx="10972800" cy="5125133"/>
          </a:xfrm>
        </p:spPr>
        <p:txBody>
          <a:bodyPr>
            <a:normAutofit fontScale="90000"/>
          </a:bodyPr>
          <a:lstStyle/>
          <a:p>
            <a:pPr>
              <a:lnSpc>
                <a:spcPct val="100000"/>
              </a:lnSpc>
            </a:pPr>
            <a:r>
              <a:rPr lang="en-US" sz="5400" dirty="0"/>
              <a:t>F3B – </a:t>
            </a:r>
            <a:br>
              <a:rPr lang="en-US" sz="5400" dirty="0"/>
            </a:br>
            <a:r>
              <a:rPr lang="en-US" sz="5400" dirty="0"/>
              <a:t>Activity 1 - Using the Interactive board to make detailed pictures and drawings. </a:t>
            </a:r>
            <a:br>
              <a:rPr lang="en-US" sz="5400" dirty="0"/>
            </a:br>
            <a:br>
              <a:rPr lang="en-US" sz="5400" dirty="0"/>
            </a:br>
            <a:r>
              <a:rPr lang="en-US" sz="5400" dirty="0"/>
              <a:t>Activity 2 - Using phonics do some writing with your children about yourselves. </a:t>
            </a:r>
            <a:br>
              <a:rPr lang="en-US" sz="5400" dirty="0"/>
            </a:br>
            <a:br>
              <a:rPr lang="en-US" sz="5400" dirty="0"/>
            </a:br>
            <a:br>
              <a:rPr lang="en-US" dirty="0"/>
            </a:br>
            <a:endParaRPr lang="en-GB" dirty="0"/>
          </a:p>
        </p:txBody>
      </p:sp>
    </p:spTree>
    <p:extLst>
      <p:ext uri="{BB962C8B-B14F-4D97-AF65-F5344CB8AC3E}">
        <p14:creationId xmlns:p14="http://schemas.microsoft.com/office/powerpoint/2010/main" val="1966550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E546-AFCF-43AA-989C-864B002CB8D2}"/>
              </a:ext>
            </a:extLst>
          </p:cNvPr>
          <p:cNvSpPr/>
          <p:nvPr/>
        </p:nvSpPr>
        <p:spPr>
          <a:xfrm>
            <a:off x="9476266" y="4469814"/>
            <a:ext cx="1457325" cy="1238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a:extLst>
              <a:ext uri="{FF2B5EF4-FFF2-40B4-BE49-F238E27FC236}">
                <a16:creationId xmlns:a16="http://schemas.microsoft.com/office/drawing/2014/main" id="{3AB61110-BACA-4188-8FBB-C60FB04746D4}"/>
              </a:ext>
            </a:extLst>
          </p:cNvPr>
          <p:cNvSpPr>
            <a:spLocks noGrp="1"/>
          </p:cNvSpPr>
          <p:nvPr>
            <p:ph type="title"/>
          </p:nvPr>
        </p:nvSpPr>
        <p:spPr>
          <a:xfrm>
            <a:off x="497290" y="1526390"/>
            <a:ext cx="10972800" cy="5125133"/>
          </a:xfrm>
        </p:spPr>
        <p:txBody>
          <a:bodyPr>
            <a:normAutofit fontScale="90000"/>
          </a:bodyPr>
          <a:lstStyle/>
          <a:p>
            <a:pPr>
              <a:lnSpc>
                <a:spcPct val="100000"/>
              </a:lnSpc>
            </a:pPr>
            <a:r>
              <a:rPr lang="en-US" sz="5400" dirty="0"/>
              <a:t>F3V – </a:t>
            </a:r>
            <a:br>
              <a:rPr lang="en-US" sz="5400" dirty="0"/>
            </a:br>
            <a:r>
              <a:rPr lang="en-US" sz="5400" dirty="0"/>
              <a:t>Activity 1 – Speech Bubbles – writing what the characters are thinking and saying</a:t>
            </a:r>
            <a:br>
              <a:rPr lang="en-US" sz="5400" dirty="0"/>
            </a:br>
            <a:br>
              <a:rPr lang="en-US" sz="5400" dirty="0"/>
            </a:br>
            <a:r>
              <a:rPr lang="en-US" sz="5400" dirty="0"/>
              <a:t>Activity 2 – Camping Words – writing the different words to do </a:t>
            </a:r>
            <a:r>
              <a:rPr lang="en-US" sz="5400"/>
              <a:t>with camping</a:t>
            </a:r>
            <a:br>
              <a:rPr lang="en-US" sz="5400" dirty="0"/>
            </a:br>
            <a:br>
              <a:rPr lang="en-US" sz="5400" dirty="0"/>
            </a:br>
            <a:br>
              <a:rPr lang="en-US" dirty="0"/>
            </a:br>
            <a:endParaRPr lang="en-GB" dirty="0"/>
          </a:p>
        </p:txBody>
      </p:sp>
    </p:spTree>
    <p:extLst>
      <p:ext uri="{BB962C8B-B14F-4D97-AF65-F5344CB8AC3E}">
        <p14:creationId xmlns:p14="http://schemas.microsoft.com/office/powerpoint/2010/main" val="3067166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What is early writing?</a:t>
            </a:r>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sp>
        <p:nvSpPr>
          <p:cNvPr id="2" name="Rectangle 1">
            <a:extLst>
              <a:ext uri="{FF2B5EF4-FFF2-40B4-BE49-F238E27FC236}">
                <a16:creationId xmlns:a16="http://schemas.microsoft.com/office/drawing/2014/main" id="{C1A5F563-3978-4E25-B57D-5DE098C6A1FD}"/>
              </a:ext>
            </a:extLst>
          </p:cNvPr>
          <p:cNvSpPr/>
          <p:nvPr/>
        </p:nvSpPr>
        <p:spPr>
          <a:xfrm>
            <a:off x="612559" y="1402671"/>
            <a:ext cx="11052699" cy="4154984"/>
          </a:xfrm>
          <a:prstGeom prst="rect">
            <a:avLst/>
          </a:prstGeom>
        </p:spPr>
        <p:txBody>
          <a:bodyPr wrap="square">
            <a:spAutoFit/>
          </a:bodyPr>
          <a:lstStyle/>
          <a:p>
            <a:pPr marL="514350" indent="-514350">
              <a:buAutoNum type="arabicPeriod"/>
            </a:pPr>
            <a:r>
              <a:rPr lang="en-US" sz="4400" dirty="0"/>
              <a:t>The act of making marks on paper</a:t>
            </a:r>
          </a:p>
          <a:p>
            <a:pPr marL="514350" indent="-514350">
              <a:buAutoNum type="arabicPeriod"/>
            </a:pPr>
            <a:endParaRPr lang="en-US" sz="4400" dirty="0"/>
          </a:p>
          <a:p>
            <a:pPr marL="514350" indent="-514350">
              <a:buAutoNum type="arabicPeriod"/>
            </a:pPr>
            <a:r>
              <a:rPr lang="en-US" sz="4400" dirty="0"/>
              <a:t>The meanings that a child gives to those marks</a:t>
            </a:r>
          </a:p>
          <a:p>
            <a:pPr marL="514350" indent="-514350">
              <a:buAutoNum type="arabicPeriod"/>
            </a:pPr>
            <a:endParaRPr lang="en-US" sz="4400" dirty="0"/>
          </a:p>
          <a:p>
            <a:pPr marL="514350" indent="-514350">
              <a:buAutoNum type="arabicPeriod"/>
            </a:pPr>
            <a:r>
              <a:rPr lang="en-US" sz="4400" dirty="0"/>
              <a:t>Understanding how written language works</a:t>
            </a:r>
          </a:p>
        </p:txBody>
      </p:sp>
    </p:spTree>
    <p:extLst>
      <p:ext uri="{BB962C8B-B14F-4D97-AF65-F5344CB8AC3E}">
        <p14:creationId xmlns:p14="http://schemas.microsoft.com/office/powerpoint/2010/main" val="40889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sp>
        <p:nvSpPr>
          <p:cNvPr id="5" name="Title 1">
            <a:extLst>
              <a:ext uri="{FF2B5EF4-FFF2-40B4-BE49-F238E27FC236}">
                <a16:creationId xmlns:a16="http://schemas.microsoft.com/office/drawing/2014/main" id="{D150D3A1-8265-416B-AFE1-0F1B6B3CBF92}"/>
              </a:ext>
            </a:extLst>
          </p:cNvPr>
          <p:cNvSpPr txBox="1">
            <a:spLocks/>
          </p:cNvSpPr>
          <p:nvPr/>
        </p:nvSpPr>
        <p:spPr>
          <a:xfrm>
            <a:off x="532801" y="1389063"/>
            <a:ext cx="10515600" cy="1325563"/>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kern="1200">
                <a:solidFill>
                  <a:schemeClr val="tx1"/>
                </a:solidFill>
                <a:latin typeface="+mj-lt"/>
                <a:ea typeface="+mj-ea"/>
                <a:cs typeface="+mj-cs"/>
              </a:defRPr>
            </a:lvl1pPr>
          </a:lstStyle>
          <a:p>
            <a:r>
              <a:rPr lang="en-US" sz="4000" dirty="0"/>
              <a:t>The act of making marks on paper</a:t>
            </a:r>
            <a:endParaRPr lang="en-GB" sz="4000" dirty="0"/>
          </a:p>
        </p:txBody>
      </p:sp>
      <p:sp>
        <p:nvSpPr>
          <p:cNvPr id="7" name="Content Placeholder 2">
            <a:extLst>
              <a:ext uri="{FF2B5EF4-FFF2-40B4-BE49-F238E27FC236}">
                <a16:creationId xmlns:a16="http://schemas.microsoft.com/office/drawing/2014/main" id="{C1BB67F8-E8D1-47F5-948F-B936D2AB7ED7}"/>
              </a:ext>
            </a:extLst>
          </p:cNvPr>
          <p:cNvSpPr>
            <a:spLocks noGrp="1"/>
          </p:cNvSpPr>
          <p:nvPr>
            <p:ph idx="1"/>
          </p:nvPr>
        </p:nvSpPr>
        <p:spPr>
          <a:xfrm>
            <a:off x="838200" y="2128838"/>
            <a:ext cx="10515600" cy="4351338"/>
          </a:xfrm>
        </p:spPr>
        <p:txBody>
          <a:bodyPr/>
          <a:lstStyle/>
          <a:p>
            <a:r>
              <a:rPr lang="en-US" dirty="0"/>
              <a:t>This is called ‘Emergent Writing’</a:t>
            </a:r>
          </a:p>
          <a:p>
            <a:r>
              <a:rPr lang="en-US" dirty="0"/>
              <a:t>Children as young as 2 years old begin to imitate the act of writing</a:t>
            </a:r>
          </a:p>
          <a:p>
            <a:r>
              <a:rPr lang="en-US" dirty="0"/>
              <a:t>Often interpreted by adults as ‘directionless scribbles’</a:t>
            </a:r>
          </a:p>
          <a:p>
            <a:pPr marL="0" indent="0">
              <a:buNone/>
            </a:pPr>
            <a:endParaRPr lang="en-US" dirty="0"/>
          </a:p>
          <a:p>
            <a:pPr marL="0" indent="0">
              <a:buNone/>
            </a:pPr>
            <a:r>
              <a:rPr lang="en-US" dirty="0"/>
              <a:t>At this stage, it is very important for children to have as many different experiences with mark making tools and make both large and small movements.</a:t>
            </a:r>
          </a:p>
          <a:p>
            <a:endParaRPr lang="en-GB" dirty="0"/>
          </a:p>
        </p:txBody>
      </p:sp>
    </p:spTree>
    <p:extLst>
      <p:ext uri="{BB962C8B-B14F-4D97-AF65-F5344CB8AC3E}">
        <p14:creationId xmlns:p14="http://schemas.microsoft.com/office/powerpoint/2010/main" val="410006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pic>
        <p:nvPicPr>
          <p:cNvPr id="9" name="Picture 2" descr="https://www.naeyc.org/sites/default/files/wysiwyg/user-55/table_1.jpg">
            <a:extLst>
              <a:ext uri="{FF2B5EF4-FFF2-40B4-BE49-F238E27FC236}">
                <a16:creationId xmlns:a16="http://schemas.microsoft.com/office/drawing/2014/main" id="{4F7D0E25-63DF-40F5-A3A0-48006D93A7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9892"/>
          <a:stretch/>
        </p:blipFill>
        <p:spPr bwMode="auto">
          <a:xfrm>
            <a:off x="128917" y="938213"/>
            <a:ext cx="11934166" cy="531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088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Examples of Emergent writing</a:t>
            </a:r>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pic>
        <p:nvPicPr>
          <p:cNvPr id="3" name="Picture 2" descr="A hand holding a toy&#10;&#10;Description automatically generated">
            <a:extLst>
              <a:ext uri="{FF2B5EF4-FFF2-40B4-BE49-F238E27FC236}">
                <a16:creationId xmlns:a16="http://schemas.microsoft.com/office/drawing/2014/main" id="{6E9C07C0-8DC9-4A07-9E4F-0ECF5D5D3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859534" y="1730036"/>
            <a:ext cx="5317725" cy="3988294"/>
          </a:xfrm>
          <a:prstGeom prst="rect">
            <a:avLst/>
          </a:prstGeom>
        </p:spPr>
      </p:pic>
    </p:spTree>
    <p:extLst>
      <p:ext uri="{BB962C8B-B14F-4D97-AF65-F5344CB8AC3E}">
        <p14:creationId xmlns:p14="http://schemas.microsoft.com/office/powerpoint/2010/main" val="2101639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Examples of Emergent writing</a:t>
            </a:r>
          </a:p>
        </p:txBody>
      </p:sp>
      <p:sp>
        <p:nvSpPr>
          <p:cNvPr id="6" name="Title 7"/>
          <p:cNvSpPr txBox="1">
            <a:spLocks/>
          </p:cNvSpPr>
          <p:nvPr/>
        </p:nvSpPr>
        <p:spPr>
          <a:xfrm>
            <a:off x="1961701" y="6016627"/>
            <a:ext cx="8229600" cy="463549"/>
          </a:xfrm>
          <a:prstGeom prst="rect">
            <a:avLst/>
          </a:prstGeom>
        </p:spPr>
        <p:txBody>
          <a:bodyPr vert="horz" lIns="0" tIns="0" rIns="0" bIns="0" rtlCol="0" anchor="t" anchorCtr="0">
            <a:normAutofit/>
          </a:bodyPr>
          <a:lstStyle>
            <a:lvl1pPr algn="l" defTabSz="914400" rtl="0" eaLnBrk="1" latinLnBrk="0" hangingPunct="1">
              <a:lnSpc>
                <a:spcPts val="3000"/>
              </a:lnSpc>
              <a:spcBef>
                <a:spcPct val="0"/>
              </a:spcBef>
              <a:buNone/>
              <a:defRPr sz="2400" b="1" i="0" kern="1200">
                <a:solidFill>
                  <a:schemeClr val="tx1"/>
                </a:solidFill>
                <a:latin typeface="Arial"/>
                <a:ea typeface="+mj-ea"/>
                <a:cs typeface="Arial"/>
              </a:defRPr>
            </a:lvl1pPr>
          </a:lstStyle>
          <a:p>
            <a:pPr algn="ctr"/>
            <a:endParaRPr lang="en-US" dirty="0"/>
          </a:p>
        </p:txBody>
      </p:sp>
      <p:pic>
        <p:nvPicPr>
          <p:cNvPr id="3" name="Picture 2" descr="A picture containing person, ground, boy, child&#10;&#10;Description automatically generated">
            <a:extLst>
              <a:ext uri="{FF2B5EF4-FFF2-40B4-BE49-F238E27FC236}">
                <a16:creationId xmlns:a16="http://schemas.microsoft.com/office/drawing/2014/main" id="{B6AF7E51-0035-42F5-A196-800971864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28357" y="1752014"/>
            <a:ext cx="5280488" cy="3960366"/>
          </a:xfrm>
          <a:prstGeom prst="rect">
            <a:avLst/>
          </a:prstGeom>
        </p:spPr>
      </p:pic>
    </p:spTree>
    <p:extLst>
      <p:ext uri="{BB962C8B-B14F-4D97-AF65-F5344CB8AC3E}">
        <p14:creationId xmlns:p14="http://schemas.microsoft.com/office/powerpoint/2010/main" val="4256478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TotalTime>
  <Words>514</Words>
  <Application>Microsoft Office PowerPoint</Application>
  <PresentationFormat>Widescreen</PresentationFormat>
  <Paragraphs>62</Paragraphs>
  <Slides>41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Source Sans Pro Semibold</vt:lpstr>
      <vt:lpstr>Office Theme</vt:lpstr>
      <vt:lpstr>Welcome to the Early Years Foundation Stage at BVIS</vt:lpstr>
      <vt:lpstr>PowerPoint Presentation</vt:lpstr>
      <vt:lpstr>PowerPoint Presentation</vt:lpstr>
      <vt:lpstr>PowerPoint Presentation</vt:lpstr>
      <vt:lpstr>What is early writing?</vt:lpstr>
      <vt:lpstr>PowerPoint Presentation</vt:lpstr>
      <vt:lpstr>PowerPoint Presentation</vt:lpstr>
      <vt:lpstr>Examples of Emergent writing</vt:lpstr>
      <vt:lpstr>Examples of Emergent writing</vt:lpstr>
      <vt:lpstr>Examples of Emergent writing</vt:lpstr>
      <vt:lpstr>Examples of Emergent writing</vt:lpstr>
      <vt:lpstr>PowerPoint Presentation</vt:lpstr>
      <vt:lpstr>PowerPoint Presentation</vt:lpstr>
      <vt:lpstr>Examples of Emergent writing</vt:lpstr>
      <vt:lpstr>Examples of Emergent writing</vt:lpstr>
      <vt:lpstr>Examples of Emergent writing</vt:lpstr>
      <vt:lpstr>Examples of Emergent writing</vt:lpstr>
      <vt:lpstr>PowerPoint Presentation</vt:lpstr>
      <vt:lpstr>Examples of Emergent writing</vt:lpstr>
      <vt:lpstr>Examples of Emergent writing</vt:lpstr>
      <vt:lpstr>Examples of Emergent writing</vt:lpstr>
      <vt:lpstr>PowerPoint Presentation</vt:lpstr>
      <vt:lpstr>PowerPoint Presentation</vt:lpstr>
      <vt:lpstr>PowerPoint Presentation</vt:lpstr>
      <vt:lpstr>PowerPoint Presentation</vt:lpstr>
      <vt:lpstr>PowerPoint Presentation</vt:lpstr>
      <vt:lpstr>F2 children usually…</vt:lpstr>
      <vt:lpstr>PowerPoint Presentation</vt:lpstr>
      <vt:lpstr>PowerPoint Presentation</vt:lpstr>
      <vt:lpstr>PowerPoint Presentation</vt:lpstr>
      <vt:lpstr>F3 Children usually…</vt:lpstr>
      <vt:lpstr>PowerPoint Presentation</vt:lpstr>
      <vt:lpstr>PowerPoint Presentation</vt:lpstr>
      <vt:lpstr>PowerPoint Presentation</vt:lpstr>
      <vt:lpstr>PowerPoint Presentation</vt:lpstr>
      <vt:lpstr>PowerPoint Presentation</vt:lpstr>
      <vt:lpstr>Activities in the classroom   </vt:lpstr>
      <vt:lpstr>F1</vt:lpstr>
      <vt:lpstr>F2</vt:lpstr>
      <vt:lpstr>F3B –  Activity 1 - Using the Interactive board to make detailed pictures and drawings.   Activity 2 - Using phonics do some writing with your children about yourselves.    </vt:lpstr>
      <vt:lpstr>F3V –  Activity 1 – Speech Bubbles – writing what the characters are thinking and saying  Activity 2 – Camping Words – writing the different words to do with camping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Importance of Early Writing</dc:title>
  <dc:creator>Catherine Roach</dc:creator>
  <cp:lastModifiedBy>Catherine Roach - F3 Teacher/EYFS Coordinator</cp:lastModifiedBy>
  <cp:revision>27</cp:revision>
  <dcterms:created xsi:type="dcterms:W3CDTF">2019-05-05T03:49:29Z</dcterms:created>
  <dcterms:modified xsi:type="dcterms:W3CDTF">2019-05-31T03:00:46Z</dcterms:modified>
</cp:coreProperties>
</file>