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6" r:id="rId2"/>
    <p:sldId id="322" r:id="rId3"/>
    <p:sldId id="323" r:id="rId4"/>
    <p:sldId id="324" r:id="rId5"/>
    <p:sldId id="329" r:id="rId6"/>
    <p:sldId id="325" r:id="rId7"/>
    <p:sldId id="328" r:id="rId8"/>
    <p:sldId id="327" r:id="rId9"/>
    <p:sldId id="333" r:id="rId10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ni Sklavos" initials="TS" lastIdx="7" clrIdx="0">
    <p:extLst>
      <p:ext uri="{19B8F6BF-5375-455C-9EA6-DF929625EA0E}">
        <p15:presenceInfo xmlns:p15="http://schemas.microsoft.com/office/powerpoint/2012/main" userId="S-1-5-21-2078795561-4233005657-3261906462-69934" providerId="AD"/>
      </p:ext>
    </p:extLst>
  </p:cmAuthor>
  <p:cmAuthor id="2" name="Kristen Michelle Goodgame" initials="KMG" lastIdx="28" clrIdx="1">
    <p:extLst>
      <p:ext uri="{19B8F6BF-5375-455C-9EA6-DF929625EA0E}">
        <p15:presenceInfo xmlns:p15="http://schemas.microsoft.com/office/powerpoint/2012/main" userId="S-1-5-21-2078795561-4233005657-3261906462-4108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5E3"/>
    <a:srgbClr val="4875AD"/>
    <a:srgbClr val="F2F2F1"/>
    <a:srgbClr val="0094A0"/>
    <a:srgbClr val="32AF7F"/>
    <a:srgbClr val="342F2E"/>
    <a:srgbClr val="094183"/>
    <a:srgbClr val="92D6E3"/>
    <a:srgbClr val="CFE297"/>
    <a:srgbClr val="82CC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9" autoAdjust="0"/>
    <p:restoredTop sz="88426" autoAdjust="0"/>
  </p:normalViewPr>
  <p:slideViewPr>
    <p:cSldViewPr snapToGrid="0" showGuides="1">
      <p:cViewPr varScale="1">
        <p:scale>
          <a:sx n="60" d="100"/>
          <a:sy n="60" d="100"/>
        </p:scale>
        <p:origin x="148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29"/>
    </p:cViewPr>
  </p:sorterViewPr>
  <p:notesViewPr>
    <p:cSldViewPr snapToGrid="0" showGuides="1">
      <p:cViewPr varScale="1">
        <p:scale>
          <a:sx n="58" d="100"/>
          <a:sy n="58" d="100"/>
        </p:scale>
        <p:origin x="2342" y="7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91" tIns="47796" rIns="95591" bIns="47796" rtlCol="0"/>
          <a:lstStyle>
            <a:lvl1pPr algn="r">
              <a:defRPr sz="1300"/>
            </a:lvl1pPr>
          </a:lstStyle>
          <a:p>
            <a:fld id="{88FD755F-E14F-435C-9D44-2DBC8BEEB307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91" tIns="47796" rIns="95591" bIns="4779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5591" tIns="47796" rIns="95591" bIns="477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5591" tIns="47796" rIns="95591" bIns="47796" rtlCol="0" anchor="b"/>
          <a:lstStyle>
            <a:lvl1pPr algn="r">
              <a:defRPr sz="1300"/>
            </a:lvl1pPr>
          </a:lstStyle>
          <a:p>
            <a:fld id="{2F117869-3A1F-489B-8627-36E42C21DD2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81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62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8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64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676" y="1655403"/>
            <a:ext cx="4005494" cy="4081833"/>
          </a:xfrm>
        </p:spPr>
        <p:txBody>
          <a:bodyPr>
            <a:normAutofit/>
          </a:bodyPr>
          <a:lstStyle>
            <a:lvl1pPr marL="228600" indent="-228600">
              <a:buFont typeface="Source Sans Pro Regular" panose="020B0503030403020204" pitchFamily="34" charset="0"/>
              <a:buChar char="»"/>
              <a:defRPr sz="20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1pPr>
            <a:lvl2pPr marL="685800" indent="-228600">
              <a:buFont typeface="Source Sans Pro Regular" panose="020B0503030403020204" pitchFamily="34" charset="0"/>
              <a:buChar char="»"/>
              <a:defRPr sz="20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2pPr>
            <a:lvl3pPr marL="1143000" indent="-228600">
              <a:buFont typeface="Source Sans Pro Regular" panose="020B0503030403020204" pitchFamily="34" charset="0"/>
              <a:buChar char="»"/>
              <a:defRPr sz="20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Source Sans Pro Regular" panose="020B0503030403020204" pitchFamily="34" charset="0"/>
              <a:buChar char="»"/>
              <a:defRPr sz="20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4pPr>
            <a:lvl5pPr marL="2057400" indent="-228600">
              <a:buFont typeface="Source Sans Pro Regular" panose="020B0503030403020204" pitchFamily="34" charset="0"/>
              <a:buChar char="»"/>
              <a:defRPr sz="20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EDEEE-BD2D-4B6B-9DF1-D673D06657A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2D525-C01B-4E6B-BBCF-3F3AEC615360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803494" y="1676907"/>
            <a:ext cx="4041294" cy="4081833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AU" dirty="0">
                <a:latin typeface="Helvetica" panose="020B0604020202020204" pitchFamily="34" charset="0"/>
                <a:cs typeface="Helvetica" panose="020B0604020202020204" pitchFamily="34" charset="0"/>
              </a:rPr>
              <a:t>Insert image here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18843"/>
            <a:ext cx="8552688" cy="990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59676" y="536028"/>
            <a:ext cx="6479628" cy="556230"/>
          </a:xfrm>
        </p:spPr>
        <p:txBody>
          <a:bodyPr lIns="0" tIns="0" rIns="0" bIns="0">
            <a:noAutofit/>
          </a:bodyPr>
          <a:lstStyle>
            <a:lvl1pPr>
              <a:defRPr sz="40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6982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07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0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53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10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71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46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680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879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83EFE-5B53-431A-8801-549725C35F0E}" type="datetimeFigureOut">
              <a:rPr lang="en-AU" smtClean="0"/>
              <a:t>7/12/2018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5DBD-78B8-40E4-82C8-FC1E1725B7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136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girl.org.a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/>
              <a:t>How is the World changing?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63468" y="1284797"/>
            <a:ext cx="511333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AU" altLang="en-US" sz="2400" dirty="0"/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Digital Entrepreneurs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Creative Content Specialists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Cultural and Market Influencer 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Green Architects (Retrofit Experts)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User Experience (UX) designers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Health Information Managers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Digital Strategist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Chief Listening Officers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Data Scientists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Sustainability Analyst/Managers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6343" y="1376872"/>
            <a:ext cx="280828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AU" altLang="en-US" sz="2000" b="1" dirty="0"/>
              <a:t>AUD $ Per Annum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$46,000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$40,000 - $75,000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$60,000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$70,000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$70,000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$77,000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USD $75,000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$82,000 </a:t>
            </a:r>
          </a:p>
          <a:p>
            <a:pPr eaLnBrk="1" hangingPunct="1">
              <a:lnSpc>
                <a:spcPct val="150000"/>
              </a:lnSpc>
            </a:pPr>
            <a:r>
              <a:rPr lang="en-AU" altLang="en-US" sz="2000" dirty="0"/>
              <a:t>$83,000</a:t>
            </a:r>
          </a:p>
        </p:txBody>
      </p:sp>
      <p:sp>
        <p:nvSpPr>
          <p:cNvPr id="9" name="Rounded Rectangle 8"/>
          <p:cNvSpPr/>
          <p:nvPr/>
        </p:nvSpPr>
        <p:spPr>
          <a:xfrm rot="19968973">
            <a:off x="5822347" y="4137411"/>
            <a:ext cx="3140075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b="1" dirty="0">
                <a:solidFill>
                  <a:srgbClr val="FF0000"/>
                </a:solidFill>
              </a:rPr>
              <a:t>NEW TO THE WORLD</a:t>
            </a:r>
          </a:p>
        </p:txBody>
      </p:sp>
    </p:spTree>
    <p:extLst>
      <p:ext uri="{BB962C8B-B14F-4D97-AF65-F5344CB8AC3E}">
        <p14:creationId xmlns:p14="http://schemas.microsoft.com/office/powerpoint/2010/main" val="33159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/>
              <a:t>From fya.org.au</a:t>
            </a: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48" y="32142"/>
            <a:ext cx="4929352" cy="682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41478" y="2625009"/>
            <a:ext cx="35844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 sz="3200" dirty="0"/>
              <a:t>How do we start to think about jobs of the future?</a:t>
            </a:r>
          </a:p>
        </p:txBody>
      </p:sp>
    </p:spTree>
    <p:extLst>
      <p:ext uri="{BB962C8B-B14F-4D97-AF65-F5344CB8AC3E}">
        <p14:creationId xmlns:p14="http://schemas.microsoft.com/office/powerpoint/2010/main" val="293322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/>
              <a:t>IT CAREERS PANEL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62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dirty="0"/>
              <a:t>Skills of the 21</a:t>
            </a:r>
            <a:r>
              <a:rPr lang="en-AU" sz="3000" baseline="30000" dirty="0"/>
              <a:t>st</a:t>
            </a:r>
            <a:r>
              <a:rPr lang="en-AU" sz="3000" dirty="0"/>
              <a:t> Century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19294" y="1655403"/>
            <a:ext cx="3960813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Analysing and decision making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An awareness that knowledge is evolving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Dealing with complexity and ambiguity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Understanding the limitations and opportunities of methodologies and data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09769" y="4174766"/>
            <a:ext cx="3960813" cy="2308225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Understanding the impact of identity and power in the way human society works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Improving reasoning and critical analysis of perspectives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Understanding the role and impact of communication, conflict, negotiation, and collaboration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900832" y="1656991"/>
            <a:ext cx="3960812" cy="2308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Creating User focused experiences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Understanding the balance between efficiency, safety, comfort, pleasure and effectiveness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Visualising and creating solutions in practical and creative ways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Challenge the way we approach existing solutions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00832" y="4174766"/>
            <a:ext cx="3960812" cy="23082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Understanding digital literacy and the complexities of technology-driven solutions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Enabling digital human interactions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Automating the world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/>
              <a:t>Creating new solutions through technologies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 dirty="0"/>
          </a:p>
        </p:txBody>
      </p:sp>
      <p:sp>
        <p:nvSpPr>
          <p:cNvPr id="10" name="Oval 9"/>
          <p:cNvSpPr/>
          <p:nvPr/>
        </p:nvSpPr>
        <p:spPr>
          <a:xfrm>
            <a:off x="3810219" y="3706453"/>
            <a:ext cx="1439863" cy="6477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4918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Alumni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166" b="12166"/>
          <a:stretch>
            <a:fillRect/>
          </a:stretch>
        </p:blipFill>
        <p:spPr>
          <a:xfrm>
            <a:off x="4803494" y="1485081"/>
            <a:ext cx="4041294" cy="4081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78399" y="5566914"/>
            <a:ext cx="4091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b="1" dirty="0">
                <a:solidFill>
                  <a:srgbClr val="000000"/>
                </a:solidFill>
                <a:latin typeface="Source Sans Pro" panose="020B0503030403020204"/>
              </a:rPr>
              <a:t>Morgan </a:t>
            </a:r>
            <a:r>
              <a:rPr lang="en-AU" altLang="en-US" b="1" dirty="0" err="1">
                <a:solidFill>
                  <a:srgbClr val="000000"/>
                </a:solidFill>
                <a:latin typeface="Source Sans Pro" panose="020B0503030403020204"/>
              </a:rPr>
              <a:t>Koegel</a:t>
            </a:r>
            <a:r>
              <a:rPr lang="en-AU" altLang="en-US" b="1" dirty="0">
                <a:solidFill>
                  <a:srgbClr val="000000"/>
                </a:solidFill>
                <a:latin typeface="Source Sans Pro" panose="020B0503030403020204"/>
              </a:rPr>
              <a:t> </a:t>
            </a:r>
            <a:r>
              <a:rPr lang="en-AU" altLang="en-US" dirty="0">
                <a:solidFill>
                  <a:srgbClr val="000000"/>
                </a:solidFill>
                <a:latin typeface="Source Sans Pro" panose="020B0503030403020204"/>
              </a:rPr>
              <a:t>completed her Bachelor of Arts (Literature and Creative Writing) and JD, and went on to be CEO of </a:t>
            </a:r>
            <a:r>
              <a:rPr lang="en-AU" altLang="en-US" dirty="0">
                <a:solidFill>
                  <a:srgbClr val="094183"/>
                </a:solidFill>
                <a:latin typeface="Source Sans Pro" panose="020B0503030403020204"/>
                <a:hlinkClick r:id="rId3"/>
              </a:rPr>
              <a:t>One Girl</a:t>
            </a:r>
            <a:r>
              <a:rPr lang="en-AU" altLang="en-US" dirty="0">
                <a:solidFill>
                  <a:srgbClr val="000000"/>
                </a:solidFill>
                <a:latin typeface="Source Sans Pro" panose="020B0503030403020204"/>
              </a:rPr>
              <a:t>. </a:t>
            </a:r>
            <a:endParaRPr lang="en-AU" dirty="0">
              <a:latin typeface="Source Sans Pro" panose="020B0503030403020204"/>
            </a:endParaRPr>
          </a:p>
        </p:txBody>
      </p:sp>
      <p:pic>
        <p:nvPicPr>
          <p:cNvPr id="11266" name="Picture 2" descr="One Girl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0530" y="1956703"/>
            <a:ext cx="84931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30" y="2821148"/>
            <a:ext cx="32385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0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the Professions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92866" y="1676907"/>
            <a:ext cx="3960813" cy="23082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AU" altLang="en-US" b="1" dirty="0"/>
              <a:t>Accounting</a:t>
            </a:r>
          </a:p>
          <a:p>
            <a:pPr marL="0" indent="0" eaLnBrk="1" hangingPunct="1">
              <a:defRPr/>
            </a:pPr>
            <a:r>
              <a:rPr lang="en-AU" altLang="en-US" dirty="0"/>
              <a:t>The Big Four no longer just recruits accounting majors. Automation means more time for analysis and informed decisions. </a:t>
            </a:r>
          </a:p>
          <a:p>
            <a:pPr marL="0" indent="0" eaLnBrk="1" hangingPunct="1">
              <a:defRPr/>
            </a:pPr>
            <a:endParaRPr lang="en-AU" altLang="en-US" dirty="0"/>
          </a:p>
          <a:p>
            <a:pPr marL="0" indent="0" eaLnBrk="1" hangingPunct="1">
              <a:defRPr/>
            </a:pPr>
            <a:r>
              <a:rPr lang="en-AU" altLang="en-US" dirty="0"/>
              <a:t>Business analysis in different industries. Taxation and law becomes crucial.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974404" y="4294695"/>
            <a:ext cx="3960812" cy="23082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AU" altLang="en-US" b="1" dirty="0"/>
              <a:t>Medicine</a:t>
            </a:r>
          </a:p>
          <a:p>
            <a:pPr marL="0" indent="0" eaLnBrk="1" hangingPunct="1">
              <a:defRPr/>
            </a:pPr>
            <a:r>
              <a:rPr lang="en-AU" altLang="en-US" dirty="0"/>
              <a:t>The role of technologies in health is undeniable. The profession in fully dependent now on the technologists.</a:t>
            </a:r>
          </a:p>
          <a:p>
            <a:pPr marL="0" indent="0" eaLnBrk="1" hangingPunct="1">
              <a:defRPr/>
            </a:pPr>
            <a:endParaRPr lang="en-AU" altLang="en-US" dirty="0"/>
          </a:p>
          <a:p>
            <a:pPr marL="0" indent="0" eaLnBrk="1" hangingPunct="1">
              <a:defRPr/>
            </a:pPr>
            <a:r>
              <a:rPr lang="en-AU" altLang="en-US" dirty="0"/>
              <a:t>Medical practitioners also will have to contend with societal inequalities, as the world becomes more connected.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92866" y="4294695"/>
            <a:ext cx="3960813" cy="23082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AU" altLang="en-US" b="1" dirty="0"/>
              <a:t>Engineering and Architecture</a:t>
            </a:r>
          </a:p>
          <a:p>
            <a:pPr marL="0" indent="0" eaLnBrk="1" hangingPunct="1">
              <a:defRPr/>
            </a:pPr>
            <a:r>
              <a:rPr lang="en-AU" altLang="en-US" dirty="0"/>
              <a:t>Both are also impacted on by the ICT revolution. Creativity is becoming a key skill and ability to work in interdisciplinary ways becomes crucial.</a:t>
            </a:r>
          </a:p>
          <a:p>
            <a:pPr marL="0" indent="0" eaLnBrk="1" hangingPunct="1">
              <a:defRPr/>
            </a:pPr>
            <a:endParaRPr lang="en-AU" altLang="en-US" dirty="0"/>
          </a:p>
          <a:p>
            <a:pPr marL="0" indent="0" eaLnBrk="1" hangingPunct="1">
              <a:defRPr/>
            </a:pPr>
            <a:r>
              <a:rPr lang="en-AU" altLang="en-US" dirty="0"/>
              <a:t>Solutions have to be based in society and environment, and be creative.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974404" y="1678495"/>
            <a:ext cx="3960812" cy="2308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AU" altLang="en-US" b="1" dirty="0"/>
              <a:t>Law</a:t>
            </a:r>
          </a:p>
          <a:p>
            <a:pPr marL="0" indent="0" eaLnBrk="1" hangingPunct="1">
              <a:defRPr/>
            </a:pPr>
            <a:r>
              <a:rPr lang="en-AU" altLang="en-US" dirty="0"/>
              <a:t>A need to keep up with societal trends, driven by technological advances.</a:t>
            </a:r>
          </a:p>
          <a:p>
            <a:pPr marL="0" indent="0" eaLnBrk="1" hangingPunct="1">
              <a:defRPr/>
            </a:pPr>
            <a:endParaRPr lang="en-AU" altLang="en-US" dirty="0"/>
          </a:p>
          <a:p>
            <a:pPr marL="0" indent="0" eaLnBrk="1" hangingPunct="1">
              <a:defRPr/>
            </a:pPr>
            <a:r>
              <a:rPr lang="en-AU" altLang="en-US" dirty="0"/>
              <a:t>Exposure to international and collaborative expertise. Examining their relationship with the Government of the day.</a:t>
            </a:r>
          </a:p>
        </p:txBody>
      </p:sp>
    </p:spTree>
    <p:extLst>
      <p:ext uri="{BB962C8B-B14F-4D97-AF65-F5344CB8AC3E}">
        <p14:creationId xmlns:p14="http://schemas.microsoft.com/office/powerpoint/2010/main" val="25778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506" y="2764221"/>
            <a:ext cx="3314253" cy="1420394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934" r="1693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Alumni</a:t>
            </a:r>
          </a:p>
        </p:txBody>
      </p:sp>
      <p:sp>
        <p:nvSpPr>
          <p:cNvPr id="7" name="Rectangle 6"/>
          <p:cNvSpPr/>
          <p:nvPr/>
        </p:nvSpPr>
        <p:spPr>
          <a:xfrm>
            <a:off x="4753304" y="5881724"/>
            <a:ext cx="4091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1400" dirty="0">
                <a:solidFill>
                  <a:srgbClr val="094183"/>
                </a:solidFill>
                <a:latin typeface="Source Sans Pro" panose="020B0503030403020204"/>
              </a:rPr>
              <a:t>Gabrielle Lim (</a:t>
            </a:r>
            <a:r>
              <a:rPr lang="en-AU" altLang="en-US" sz="1400" dirty="0" err="1">
                <a:solidFill>
                  <a:srgbClr val="094183"/>
                </a:solidFill>
                <a:latin typeface="Source Sans Pro" panose="020B0503030403020204"/>
              </a:rPr>
              <a:t>Bcom</a:t>
            </a:r>
            <a:r>
              <a:rPr lang="en-AU" altLang="en-US" sz="1400" dirty="0">
                <a:solidFill>
                  <a:srgbClr val="094183"/>
                </a:solidFill>
                <a:latin typeface="Source Sans Pro" panose="020B0503030403020204"/>
              </a:rPr>
              <a:t>, 2011) is a successful institutional banker by day and escape room designer extraordinaire by night. Co-founder of TRAPT</a:t>
            </a:r>
            <a:endParaRPr lang="en-AU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375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676" y="2592812"/>
            <a:ext cx="3482783" cy="18200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Alumni</a:t>
            </a:r>
          </a:p>
        </p:txBody>
      </p:sp>
      <p:pic>
        <p:nvPicPr>
          <p:cNvPr id="8" name="Picture 2" descr="Image result for andy sum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" r="486"/>
          <a:stretch>
            <a:fillRect/>
          </a:stretch>
        </p:blipFill>
        <p:spPr bwMode="auto">
          <a:xfrm>
            <a:off x="4803775" y="1655763"/>
            <a:ext cx="4041775" cy="408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4803775" y="5864143"/>
            <a:ext cx="4041012" cy="88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AU" sz="1600" b="1" dirty="0"/>
              <a:t>Andy Sum </a:t>
            </a:r>
            <a:r>
              <a:rPr lang="en-AU" sz="1600" dirty="0"/>
              <a:t>completed his Master of Engineering (Software) and is a co-founder of </a:t>
            </a:r>
            <a:r>
              <a:rPr lang="en-AU" sz="1600" dirty="0" err="1"/>
              <a:t>Crossy</a:t>
            </a:r>
            <a:r>
              <a:rPr lang="en-AU" sz="1600" dirty="0"/>
              <a:t> Road! Currently working on a new gen </a:t>
            </a:r>
            <a:r>
              <a:rPr lang="en-AU" sz="1600" dirty="0" err="1"/>
              <a:t>PacMan</a:t>
            </a:r>
            <a:r>
              <a:rPr lang="en-AU" sz="1600" dirty="0"/>
              <a:t>. 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863128" y="6016543"/>
            <a:ext cx="4134059" cy="88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ource Sans Pro Regular" panose="020B0503030403020204" pitchFamily="34" charset="0"/>
              <a:buChar char="»"/>
              <a:defRPr sz="2000" kern="1200">
                <a:solidFill>
                  <a:srgbClr val="342F2E"/>
                </a:solidFill>
                <a:latin typeface="Source Sans Pro Regular" panose="020B0503030403020204" pitchFamily="34" charset="0"/>
                <a:ea typeface="Source Sans Pro Regular" panose="020B0503030403020204" pitchFamily="34" charset="0"/>
                <a:cs typeface="Helvetica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endParaRPr lang="en-AU" sz="1600" dirty="0"/>
          </a:p>
        </p:txBody>
      </p:sp>
      <p:sp>
        <p:nvSpPr>
          <p:cNvPr id="7" name="AutoShape 4" descr="Image result for morgan koeg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95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/>
            <a:r>
              <a:rPr lang="en-AU" sz="3200" dirty="0"/>
              <a:t>How can Students improve their </a:t>
            </a:r>
            <a:r>
              <a:rPr lang="en-AU" sz="3200" dirty="0">
                <a:solidFill>
                  <a:srgbClr val="FFFF66"/>
                </a:solidFill>
              </a:rPr>
              <a:t>Employability</a:t>
            </a:r>
            <a:r>
              <a:rPr lang="en-AU" sz="3200" dirty="0"/>
              <a:t>?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59676" y="1655403"/>
            <a:ext cx="3835152" cy="434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AU" sz="2000" dirty="0"/>
              <a:t>Technical and Content Competence</a:t>
            </a:r>
          </a:p>
          <a:p>
            <a:endParaRPr lang="en-AU" sz="2000" dirty="0"/>
          </a:p>
          <a:p>
            <a:r>
              <a:rPr lang="en-AU" sz="2000" dirty="0"/>
              <a:t>Confidence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Communication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Knowledge of Cultures</a:t>
            </a:r>
          </a:p>
          <a:p>
            <a:endParaRPr lang="en-AU" sz="2000" dirty="0"/>
          </a:p>
          <a:p>
            <a:r>
              <a:rPr lang="en-AU" sz="2000" dirty="0"/>
              <a:t>Knowledge of the Industry</a:t>
            </a:r>
          </a:p>
          <a:p>
            <a:endParaRPr lang="en-AU" sz="2000" dirty="0"/>
          </a:p>
          <a:p>
            <a:r>
              <a:rPr lang="en-AU" sz="2000" dirty="0"/>
              <a:t>Understanding Employer Expectations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834252" y="1655403"/>
            <a:ext cx="4051176" cy="442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/>
              <a:t>Doing well in a good Degree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/>
              <a:t>Practice and Networking outside Comfort Zone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/>
              <a:t>Improving Language Skills and Networking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/>
              <a:t>Interact Across Cultures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/>
              <a:t>Research on and Network with Industry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AU" sz="2000" dirty="0"/>
              <a:t>Network with Industry</a:t>
            </a:r>
          </a:p>
        </p:txBody>
      </p:sp>
    </p:spTree>
    <p:extLst>
      <p:ext uri="{BB962C8B-B14F-4D97-AF65-F5344CB8AC3E}">
        <p14:creationId xmlns:p14="http://schemas.microsoft.com/office/powerpoint/2010/main" val="37758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16468</TotalTime>
  <Words>413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Source Sans Pro</vt:lpstr>
      <vt:lpstr>Source Sans Pro Light</vt:lpstr>
      <vt:lpstr>Source Sans Pro Regular</vt:lpstr>
      <vt:lpstr>Wingdings</vt:lpstr>
      <vt:lpstr>Office Theme</vt:lpstr>
      <vt:lpstr>How is the World changing?</vt:lpstr>
      <vt:lpstr>From fya.org.au</vt:lpstr>
      <vt:lpstr>IT CAREERS PANEL</vt:lpstr>
      <vt:lpstr>Skills of the 21st Century</vt:lpstr>
      <vt:lpstr>Alumni</vt:lpstr>
      <vt:lpstr>What about the Professions</vt:lpstr>
      <vt:lpstr>Alumni</vt:lpstr>
      <vt:lpstr>Alumni</vt:lpstr>
      <vt:lpstr>How can Students improve their Employability?</vt:lpstr>
    </vt:vector>
  </TitlesOfParts>
  <Company>The University of Melbourne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[RESEARCH  PROGRAM] Presentation for  [client name]</dc:title>
  <dc:creator>Shelby So</dc:creator>
  <cp:lastModifiedBy>Dung Nguyen - Communication Executive (BIS HN)</cp:lastModifiedBy>
  <cp:revision>347</cp:revision>
  <cp:lastPrinted>2017-08-07T22:23:09Z</cp:lastPrinted>
  <dcterms:created xsi:type="dcterms:W3CDTF">2017-07-05T04:51:56Z</dcterms:created>
  <dcterms:modified xsi:type="dcterms:W3CDTF">2018-12-07T07:16:43Z</dcterms:modified>
</cp:coreProperties>
</file>