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6.xml" ContentType="application/vnd.openxmlformats-officedocument.presentationml.tags+xml"/>
  <Override PartName="/ppt/notesSlides/notesSlide19.xml" ContentType="application/vnd.openxmlformats-officedocument.presentationml.notesSlide+xml"/>
  <Override PartName="/ppt/tags/tag47.xml" ContentType="application/vnd.openxmlformats-officedocument.presentationml.tags+xml"/>
  <Override PartName="/ppt/notesSlides/notesSlide20.xml" ContentType="application/vnd.openxmlformats-officedocument.presentationml.notesSlide+xml"/>
  <Override PartName="/ppt/tags/tag48.xml" ContentType="application/vnd.openxmlformats-officedocument.presentationml.tags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</p:sldMasterIdLst>
  <p:notesMasterIdLst>
    <p:notesMasterId r:id="rId26"/>
  </p:notesMasterIdLst>
  <p:handoutMasterIdLst>
    <p:handoutMasterId r:id="rId27"/>
  </p:handoutMasterIdLst>
  <p:sldIdLst>
    <p:sldId id="441" r:id="rId5"/>
    <p:sldId id="352" r:id="rId6"/>
    <p:sldId id="442" r:id="rId7"/>
    <p:sldId id="455" r:id="rId8"/>
    <p:sldId id="457" r:id="rId9"/>
    <p:sldId id="461" r:id="rId10"/>
    <p:sldId id="462" r:id="rId11"/>
    <p:sldId id="465" r:id="rId12"/>
    <p:sldId id="463" r:id="rId13"/>
    <p:sldId id="466" r:id="rId14"/>
    <p:sldId id="424" r:id="rId15"/>
    <p:sldId id="464" r:id="rId16"/>
    <p:sldId id="458" r:id="rId17"/>
    <p:sldId id="469" r:id="rId18"/>
    <p:sldId id="467" r:id="rId19"/>
    <p:sldId id="459" r:id="rId20"/>
    <p:sldId id="470" r:id="rId21"/>
    <p:sldId id="460" r:id="rId22"/>
    <p:sldId id="471" r:id="rId23"/>
    <p:sldId id="472" r:id="rId24"/>
    <p:sldId id="387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chools" id="{28E31E82-0AEA-4EE4-8841-A22F8127DAE2}">
          <p14:sldIdLst>
            <p14:sldId id="441"/>
            <p14:sldId id="352"/>
            <p14:sldId id="442"/>
            <p14:sldId id="455"/>
            <p14:sldId id="457"/>
            <p14:sldId id="461"/>
            <p14:sldId id="462"/>
            <p14:sldId id="465"/>
            <p14:sldId id="463"/>
            <p14:sldId id="466"/>
            <p14:sldId id="424"/>
            <p14:sldId id="464"/>
            <p14:sldId id="458"/>
            <p14:sldId id="469"/>
            <p14:sldId id="467"/>
            <p14:sldId id="459"/>
            <p14:sldId id="470"/>
            <p14:sldId id="460"/>
            <p14:sldId id="471"/>
            <p14:sldId id="472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550"/>
    <a:srgbClr val="E1AA28"/>
    <a:srgbClr val="B3EBF4"/>
    <a:srgbClr val="F0B4A0"/>
    <a:srgbClr val="1E96A5"/>
    <a:srgbClr val="30CDD7"/>
    <a:srgbClr val="FAF5ED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87DA4-61DC-054A-B9AC-4EBFEE98D600}" v="135" dt="2022-11-09T00:33:13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2720"/>
  </p:normalViewPr>
  <p:slideViewPr>
    <p:cSldViewPr snapToGrid="0">
      <p:cViewPr varScale="1">
        <p:scale>
          <a:sx n="88" d="100"/>
          <a:sy n="88" d="100"/>
        </p:scale>
        <p:origin x="1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a Mckenna" userId="6ef3165e-a701-43ee-a880-ee1f2e867ee1" providerId="ADAL" clId="{17187DA4-61DC-054A-B9AC-4EBFEE98D600}"/>
    <pc:docChg chg="undo custSel modSld">
      <pc:chgData name="Tamara Mckenna" userId="6ef3165e-a701-43ee-a880-ee1f2e867ee1" providerId="ADAL" clId="{17187DA4-61DC-054A-B9AC-4EBFEE98D600}" dt="2022-11-09T00:46:48.201" v="70" actId="20577"/>
      <pc:docMkLst>
        <pc:docMk/>
      </pc:docMkLst>
      <pc:sldChg chg="modNotesTx">
        <pc:chgData name="Tamara Mckenna" userId="6ef3165e-a701-43ee-a880-ee1f2e867ee1" providerId="ADAL" clId="{17187DA4-61DC-054A-B9AC-4EBFEE98D600}" dt="2022-11-09T00:16:08.377" v="1" actId="20577"/>
        <pc:sldMkLst>
          <pc:docMk/>
          <pc:sldMk cId="4256592893" sldId="352"/>
        </pc:sldMkLst>
      </pc:sldChg>
      <pc:sldChg chg="modSp mod">
        <pc:chgData name="Tamara Mckenna" userId="6ef3165e-a701-43ee-a880-ee1f2e867ee1" providerId="ADAL" clId="{17187DA4-61DC-054A-B9AC-4EBFEE98D600}" dt="2022-11-09T00:26:57.818" v="2" actId="20577"/>
        <pc:sldMkLst>
          <pc:docMk/>
          <pc:sldMk cId="274691655" sldId="455"/>
        </pc:sldMkLst>
        <pc:spChg chg="mod">
          <ac:chgData name="Tamara Mckenna" userId="6ef3165e-a701-43ee-a880-ee1f2e867ee1" providerId="ADAL" clId="{17187DA4-61DC-054A-B9AC-4EBFEE98D600}" dt="2022-11-09T00:26:57.818" v="2" actId="20577"/>
          <ac:spMkLst>
            <pc:docMk/>
            <pc:sldMk cId="274691655" sldId="455"/>
            <ac:spMk id="11" creationId="{778DDAEC-B464-DB26-75EA-9C34649B137D}"/>
          </ac:spMkLst>
        </pc:spChg>
      </pc:sldChg>
      <pc:sldChg chg="addSp delSp modSp mod modNotesTx">
        <pc:chgData name="Tamara Mckenna" userId="6ef3165e-a701-43ee-a880-ee1f2e867ee1" providerId="ADAL" clId="{17187DA4-61DC-054A-B9AC-4EBFEE98D600}" dt="2022-11-09T00:34:20.435" v="69" actId="20577"/>
        <pc:sldMkLst>
          <pc:docMk/>
          <pc:sldMk cId="1303375391" sldId="462"/>
        </pc:sldMkLst>
        <pc:spChg chg="add del mod">
          <ac:chgData name="Tamara Mckenna" userId="6ef3165e-a701-43ee-a880-ee1f2e867ee1" providerId="ADAL" clId="{17187DA4-61DC-054A-B9AC-4EBFEE98D600}" dt="2022-11-09T00:33:13.397" v="32"/>
          <ac:spMkLst>
            <pc:docMk/>
            <pc:sldMk cId="1303375391" sldId="462"/>
            <ac:spMk id="3" creationId="{3C1AC9AF-F6AA-20A1-EE5F-49B30B73F5B3}"/>
          </ac:spMkLst>
        </pc:spChg>
        <pc:spChg chg="mod">
          <ac:chgData name="Tamara Mckenna" userId="6ef3165e-a701-43ee-a880-ee1f2e867ee1" providerId="ADAL" clId="{17187DA4-61DC-054A-B9AC-4EBFEE98D600}" dt="2022-11-09T00:33:01.417" v="30" actId="26606"/>
          <ac:spMkLst>
            <pc:docMk/>
            <pc:sldMk cId="1303375391" sldId="462"/>
            <ac:spMk id="5" creationId="{7E34BA0C-06E8-D344-B68A-C5EB408B55F2}"/>
          </ac:spMkLst>
        </pc:spChg>
        <pc:spChg chg="mod">
          <ac:chgData name="Tamara Mckenna" userId="6ef3165e-a701-43ee-a880-ee1f2e867ee1" providerId="ADAL" clId="{17187DA4-61DC-054A-B9AC-4EBFEE98D600}" dt="2022-11-09T00:33:01.417" v="30" actId="26606"/>
          <ac:spMkLst>
            <pc:docMk/>
            <pc:sldMk cId="1303375391" sldId="462"/>
            <ac:spMk id="7" creationId="{40710937-7ADB-4902-A26A-E42DA0E85F26}"/>
          </ac:spMkLst>
        </pc:spChg>
        <pc:spChg chg="mod ord">
          <ac:chgData name="Tamara Mckenna" userId="6ef3165e-a701-43ee-a880-ee1f2e867ee1" providerId="ADAL" clId="{17187DA4-61DC-054A-B9AC-4EBFEE98D600}" dt="2022-11-09T00:33:01.417" v="30" actId="26606"/>
          <ac:spMkLst>
            <pc:docMk/>
            <pc:sldMk cId="1303375391" sldId="462"/>
            <ac:spMk id="9" creationId="{69372289-08A2-47D6-86D1-28194E37DB88}"/>
          </ac:spMkLst>
        </pc:spChg>
        <pc:spChg chg="add del">
          <ac:chgData name="Tamara Mckenna" userId="6ef3165e-a701-43ee-a880-ee1f2e867ee1" providerId="ADAL" clId="{17187DA4-61DC-054A-B9AC-4EBFEE98D600}" dt="2022-11-09T00:33:01.417" v="30" actId="26606"/>
          <ac:spMkLst>
            <pc:docMk/>
            <pc:sldMk cId="1303375391" sldId="462"/>
            <ac:spMk id="14" creationId="{E030DB8B-5140-5E5B-7B42-ED338A5687A8}"/>
          </ac:spMkLst>
        </pc:spChg>
        <pc:picChg chg="add del mod">
          <ac:chgData name="Tamara Mckenna" userId="6ef3165e-a701-43ee-a880-ee1f2e867ee1" providerId="ADAL" clId="{17187DA4-61DC-054A-B9AC-4EBFEE98D600}" dt="2022-11-09T00:33:05.481" v="31" actId="478"/>
          <ac:picMkLst>
            <pc:docMk/>
            <pc:sldMk cId="1303375391" sldId="462"/>
            <ac:picMk id="4" creationId="{A8134C96-F22C-B81F-2D26-57B9B1C8C827}"/>
          </ac:picMkLst>
        </pc:picChg>
        <pc:picChg chg="add del">
          <ac:chgData name="Tamara Mckenna" userId="6ef3165e-a701-43ee-a880-ee1f2e867ee1" providerId="ADAL" clId="{17187DA4-61DC-054A-B9AC-4EBFEE98D600}" dt="2022-11-09T00:32:54.596" v="22"/>
          <ac:picMkLst>
            <pc:docMk/>
            <pc:sldMk cId="1303375391" sldId="462"/>
            <ac:picMk id="6" creationId="{A012347A-01A8-2142-ADA8-51964A665830}"/>
          </ac:picMkLst>
        </pc:picChg>
        <pc:picChg chg="add mod">
          <ac:chgData name="Tamara Mckenna" userId="6ef3165e-a701-43ee-a880-ee1f2e867ee1" providerId="ADAL" clId="{17187DA4-61DC-054A-B9AC-4EBFEE98D600}" dt="2022-11-09T00:33:13.397" v="32"/>
          <ac:picMkLst>
            <pc:docMk/>
            <pc:sldMk cId="1303375391" sldId="462"/>
            <ac:picMk id="8" creationId="{D7156BA3-7B95-A571-A3BB-B3ED4F406175}"/>
          </ac:picMkLst>
        </pc:picChg>
        <pc:picChg chg="del">
          <ac:chgData name="Tamara Mckenna" userId="6ef3165e-a701-43ee-a880-ee1f2e867ee1" providerId="ADAL" clId="{17187DA4-61DC-054A-B9AC-4EBFEE98D600}" dt="2022-11-09T00:31:45.529" v="3" actId="478"/>
          <ac:picMkLst>
            <pc:docMk/>
            <pc:sldMk cId="1303375391" sldId="462"/>
            <ac:picMk id="12" creationId="{F8FAA31F-5C90-1245-3DBD-67F524E4BAFD}"/>
          </ac:picMkLst>
        </pc:picChg>
      </pc:sldChg>
      <pc:sldChg chg="modNotesTx">
        <pc:chgData name="Tamara Mckenna" userId="6ef3165e-a701-43ee-a880-ee1f2e867ee1" providerId="ADAL" clId="{17187DA4-61DC-054A-B9AC-4EBFEE98D600}" dt="2022-11-09T00:46:48.201" v="70" actId="20577"/>
        <pc:sldMkLst>
          <pc:docMk/>
          <pc:sldMk cId="808547198" sldId="469"/>
        </pc:sldMkLst>
      </pc:sldChg>
    </pc:docChg>
  </pc:docChgLst>
  <pc:docChgLst>
    <pc:chgData name="Tamara Mckenna" userId="6ef3165e-a701-43ee-a880-ee1f2e867ee1" providerId="ADAL" clId="{AF43184E-2879-3343-A3C8-D839C6114F49}"/>
    <pc:docChg chg="modSld">
      <pc:chgData name="Tamara Mckenna" userId="6ef3165e-a701-43ee-a880-ee1f2e867ee1" providerId="ADAL" clId="{AF43184E-2879-3343-A3C8-D839C6114F49}" dt="2022-11-09T04:48:11.388" v="5" actId="20577"/>
      <pc:docMkLst>
        <pc:docMk/>
      </pc:docMkLst>
      <pc:sldChg chg="modNotesTx">
        <pc:chgData name="Tamara Mckenna" userId="6ef3165e-a701-43ee-a880-ee1f2e867ee1" providerId="ADAL" clId="{AF43184E-2879-3343-A3C8-D839C6114F49}" dt="2022-11-09T04:47:50.749" v="0" actId="20577"/>
        <pc:sldMkLst>
          <pc:docMk/>
          <pc:sldMk cId="4256592893" sldId="352"/>
        </pc:sldMkLst>
      </pc:sldChg>
      <pc:sldChg chg="modNotesTx">
        <pc:chgData name="Tamara Mckenna" userId="6ef3165e-a701-43ee-a880-ee1f2e867ee1" providerId="ADAL" clId="{AF43184E-2879-3343-A3C8-D839C6114F49}" dt="2022-11-09T04:47:54.357" v="1" actId="20577"/>
        <pc:sldMkLst>
          <pc:docMk/>
          <pc:sldMk cId="341402086" sldId="442"/>
        </pc:sldMkLst>
      </pc:sldChg>
      <pc:sldChg chg="modNotesTx">
        <pc:chgData name="Tamara Mckenna" userId="6ef3165e-a701-43ee-a880-ee1f2e867ee1" providerId="ADAL" clId="{AF43184E-2879-3343-A3C8-D839C6114F49}" dt="2022-11-09T04:47:57.323" v="2" actId="20577"/>
        <pc:sldMkLst>
          <pc:docMk/>
          <pc:sldMk cId="274691655" sldId="455"/>
        </pc:sldMkLst>
      </pc:sldChg>
      <pc:sldChg chg="modNotesTx">
        <pc:chgData name="Tamara Mckenna" userId="6ef3165e-a701-43ee-a880-ee1f2e867ee1" providerId="ADAL" clId="{AF43184E-2879-3343-A3C8-D839C6114F49}" dt="2022-11-09T04:48:02.380" v="3" actId="20577"/>
        <pc:sldMkLst>
          <pc:docMk/>
          <pc:sldMk cId="563916457" sldId="461"/>
        </pc:sldMkLst>
      </pc:sldChg>
      <pc:sldChg chg="modNotesTx">
        <pc:chgData name="Tamara Mckenna" userId="6ef3165e-a701-43ee-a880-ee1f2e867ee1" providerId="ADAL" clId="{AF43184E-2879-3343-A3C8-D839C6114F49}" dt="2022-11-09T04:48:07.321" v="4" actId="20577"/>
        <pc:sldMkLst>
          <pc:docMk/>
          <pc:sldMk cId="1303375391" sldId="462"/>
        </pc:sldMkLst>
      </pc:sldChg>
      <pc:sldChg chg="modNotesTx">
        <pc:chgData name="Tamara Mckenna" userId="6ef3165e-a701-43ee-a880-ee1f2e867ee1" providerId="ADAL" clId="{AF43184E-2879-3343-A3C8-D839C6114F49}" dt="2022-11-09T04:48:11.388" v="5" actId="20577"/>
        <pc:sldMkLst>
          <pc:docMk/>
          <pc:sldMk cId="29600831" sldId="4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8A2CB-A80D-46B8-B262-A32CC3F3EE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27E6D-659D-41FF-9BA4-328A220C9D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AA151-4774-4F36-B8B3-713B01C7283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C531A-4C78-4680-96F1-3C895ECE4E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E29E1-4CDC-40B6-BDFC-A17BF1046F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4DD1B-46DA-4A61-942F-8DC3240CC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188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6D35B-3487-47FA-A9C0-DF2C2BBEC17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E2C6E-8A28-478E-A805-2C2646ABB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5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31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Based on needs of the students rather than age of the students.  </a:t>
            </a:r>
          </a:p>
          <a:p>
            <a:r>
              <a:rPr lang="en-GB" dirty="0"/>
              <a:t>Supports those who are new to English and supports those who need to be challenged.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536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complex – each course has different requirements.  The teachers know these requirements.  Different mark schemes and different weightings for different tasks.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Formative</a:t>
            </a:r>
            <a:r>
              <a:rPr lang="en-GB" baseline="0" dirty="0"/>
              <a:t> /  summative.  Issues with tests on one topic versus tests on the topics studied in the last 3 months.  More likely to do better on the latter.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12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H" dirty="0"/>
              <a:t>Tracking sheets by faculty – for IG &amp; IB</a:t>
            </a:r>
          </a:p>
          <a:p>
            <a:r>
              <a:rPr lang="en-TH" dirty="0"/>
              <a:t>Also central tracking sheets for IG &amp; IB to monitor students and centralise intervention work.</a:t>
            </a:r>
          </a:p>
          <a:p>
            <a:r>
              <a:rPr lang="en-TH" dirty="0"/>
              <a:t>Build in weightings of particular pieces of work over others</a:t>
            </a:r>
          </a:p>
          <a:p>
            <a:r>
              <a:rPr lang="en-TH" dirty="0"/>
              <a:t>Try to make this information as accurate as possible and evidence-based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166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317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71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Important for Y12/13 – university applications</a:t>
            </a:r>
          </a:p>
          <a:p>
            <a:r>
              <a:rPr lang="en-GB" dirty="0"/>
              <a:t>Gives parents/students</a:t>
            </a:r>
            <a:r>
              <a:rPr lang="en-GB" baseline="0" dirty="0"/>
              <a:t> information to inform future plans</a:t>
            </a:r>
          </a:p>
          <a:p>
            <a:r>
              <a:rPr lang="en-GB" baseline="0" dirty="0"/>
              <a:t>Gives teachers information about where things are going right / wrong</a:t>
            </a:r>
          </a:p>
          <a:p>
            <a:r>
              <a:rPr lang="en-GB" baseline="0" dirty="0"/>
              <a:t>Also use CEM and CAT4 for these year groups as benchmarks.</a:t>
            </a:r>
            <a:endParaRPr lang="en-GB" dirty="0"/>
          </a:p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17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402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H" dirty="0"/>
              <a:t>Copy on tables….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Explain how it was conceived: all teachers in the secondary school identified</a:t>
            </a:r>
            <a:r>
              <a:rPr lang="en-GB" baseline="0" dirty="0"/>
              <a:t> what they were aiming a Regents student to be like when they left school at 18.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What learner attributes did we want them to be able to deploy?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What approach did we want them to have towards learning?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We then worked backwards and considered the steps needed to arrive at this point.  These were distilled down into four areas.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Issues: ‘best fit’; level 4 is implying learning independently without being asked outside lessons.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Self-evaluating their work.  Becoming less teacher reliant as they work through the levels.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Can younger students get a 4?  Issue with starting new subjects in secondary </a:t>
            </a:r>
            <a:r>
              <a:rPr lang="en-GB" baseline="0" dirty="0" err="1"/>
              <a:t>eg</a:t>
            </a:r>
            <a:r>
              <a:rPr lang="en-GB" baseline="0" dirty="0"/>
              <a:t>: DT – where all are emerging – lots of support required.</a:t>
            </a:r>
            <a:endParaRPr lang="en-GB" dirty="0"/>
          </a:p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997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Could discus</a:t>
            </a:r>
            <a:r>
              <a:rPr lang="en-GB" baseline="0" dirty="0"/>
              <a:t>s ways to support a 1 or 2 </a:t>
            </a:r>
            <a:r>
              <a:rPr lang="en-GB" baseline="0" dirty="0" err="1"/>
              <a:t>AtL</a:t>
            </a:r>
            <a:r>
              <a:rPr lang="en-GB" baseline="0" dirty="0"/>
              <a:t> child or a 3/4 </a:t>
            </a:r>
            <a:r>
              <a:rPr lang="en-GB" baseline="0" dirty="0" err="1"/>
              <a:t>AtL</a:t>
            </a:r>
            <a:r>
              <a:rPr lang="en-GB" baseline="0" dirty="0"/>
              <a:t> child…..?  Or jump straight to the next slide.</a:t>
            </a:r>
          </a:p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73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H" dirty="0"/>
              <a:t>Approach to learning is key.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99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55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834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203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348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57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34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076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251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232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TH" dirty="0"/>
              <a:t>Weightings may vary depending on the nature of the task.  Eg speech is weighted less than a piece of writing.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TH" dirty="0"/>
              <a:t>Each subject collates the assessment data over the term / year to inform the report grade.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</a:t>
            </a:r>
            <a:r>
              <a:rPr lang="en-TH" dirty="0"/>
              <a:t>rom start of the year to the point of reporting.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C6E-8A28-478E-A805-2C2646ABB84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97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5478387" cy="1830387"/>
          </a:xfrm>
        </p:spPr>
        <p:txBody>
          <a:bodyPr anchor="t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THE TITLE OF MY PRESENTATION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C79D7-C992-48F9-A916-C8F982D60A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264" y="4576762"/>
            <a:ext cx="5529262" cy="79851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PRESENTED BY FIRSTNAME LASTNAME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BEEE6C-071C-44D8-8CD7-CD233C68C5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4" y="5489455"/>
            <a:ext cx="2439988" cy="711200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Day Month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511A5E-8476-430F-9E39-112526ECA4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800" y="695404"/>
            <a:ext cx="4409881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245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8833884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PAGE</a:t>
            </a:r>
            <a:br>
              <a:rPr lang="en-US"/>
            </a:br>
            <a:r>
              <a:rPr lang="en-US"/>
              <a:t>TITLE ALONG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843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879412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PAGE</a:t>
            </a:r>
            <a:br>
              <a:rPr lang="en-US"/>
            </a:br>
            <a:r>
              <a:rPr lang="en-US"/>
              <a:t>TITLE ALONG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66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8635101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PAGE</a:t>
            </a:r>
            <a:br>
              <a:rPr lang="en-US"/>
            </a:br>
            <a:r>
              <a:rPr lang="en-US"/>
              <a:t>TITLE ALONG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75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B800A38-C694-4207-A669-E15362ACF2E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292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rIns="126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/>
              <a:t>To bring in a picture, either: </a:t>
            </a:r>
            <a:br>
              <a:rPr lang="en-GB" sz="1600"/>
            </a:br>
            <a:br>
              <a:rPr lang="en-GB" sz="1600"/>
            </a:br>
            <a:r>
              <a:rPr lang="en-GB" sz="1600"/>
              <a:t>1. Drag it here and crop accordingly using the cropping tool in the picture format ribbon.</a:t>
            </a:r>
            <a:br>
              <a:rPr lang="en-GB" sz="1600"/>
            </a:br>
            <a:br>
              <a:rPr lang="en-GB" sz="1600"/>
            </a:br>
            <a:r>
              <a:rPr lang="en-GB" sz="1600"/>
              <a:t>Or</a:t>
            </a:r>
            <a:br>
              <a:rPr lang="en-GB" sz="1600"/>
            </a:br>
            <a:br>
              <a:rPr lang="en-GB" sz="1600"/>
            </a:br>
            <a:r>
              <a:rPr lang="en-GB" sz="1600"/>
              <a:t>2. Select this grey box and choose ‘insert picture from file’ from the toolbar or ribbon and crop accordingly using the cropping tool.</a:t>
            </a:r>
            <a:br>
              <a:rPr lang="en-GB" sz="1600"/>
            </a:br>
            <a:br>
              <a:rPr lang="en-GB" sz="1600"/>
            </a:br>
            <a:r>
              <a:rPr lang="en-GB" sz="1600"/>
              <a:t>Reset the slide to change the image or right-click and select ‘change picture’ to choose an alternative image.</a:t>
            </a:r>
            <a:br>
              <a:rPr lang="en-GB" sz="1600"/>
            </a:br>
            <a:br>
              <a:rPr lang="en-GB" sz="1600"/>
            </a:br>
            <a:r>
              <a:rPr lang="en-GB" sz="1600"/>
              <a:t>If patterned lines become lost please select the image and ‘send to back’.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61BEDF-C804-D843-9CE9-C8181DA4B7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DCE90-1B8F-4131-ADD6-18F34140639E}"/>
              </a:ext>
            </a:extLst>
          </p:cNvPr>
          <p:cNvSpPr/>
          <p:nvPr userDrawn="1"/>
        </p:nvSpPr>
        <p:spPr>
          <a:xfrm>
            <a:off x="0" y="307361"/>
            <a:ext cx="6394270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547838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PAGE</a:t>
            </a:r>
            <a:br>
              <a:rPr lang="en-US"/>
            </a:br>
            <a:r>
              <a:rPr lang="en-US"/>
              <a:t>TITLE ALONG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467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7BFB36-2A6E-4667-9ED8-BFCA3254F3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292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rIns="126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/>
              <a:t>To bring in a picture, either: </a:t>
            </a:r>
            <a:br>
              <a:rPr lang="en-GB" sz="1600"/>
            </a:br>
            <a:br>
              <a:rPr lang="en-GB" sz="1600"/>
            </a:br>
            <a:r>
              <a:rPr lang="en-GB" sz="1600"/>
              <a:t>1. Drag it here and crop accordingly using the cropping tool in the picture format ribbon.</a:t>
            </a:r>
            <a:br>
              <a:rPr lang="en-GB" sz="1600"/>
            </a:br>
            <a:br>
              <a:rPr lang="en-GB" sz="1600"/>
            </a:br>
            <a:r>
              <a:rPr lang="en-GB" sz="1600"/>
              <a:t>Or</a:t>
            </a:r>
            <a:br>
              <a:rPr lang="en-GB" sz="1600"/>
            </a:br>
            <a:br>
              <a:rPr lang="en-GB" sz="1600"/>
            </a:br>
            <a:r>
              <a:rPr lang="en-GB" sz="1600"/>
              <a:t>2. Select this grey box and choose ‘insert picture from file’ from the toolbar or ribbon and crop accordingly using the cropping tool.</a:t>
            </a:r>
            <a:br>
              <a:rPr lang="en-GB" sz="1600"/>
            </a:br>
            <a:br>
              <a:rPr lang="en-GB" sz="1600"/>
            </a:br>
            <a:r>
              <a:rPr lang="en-GB" sz="1600"/>
              <a:t>Reset the slide to change the image or right-click and select ‘change picture’ to choose an alternative image.</a:t>
            </a:r>
            <a:br>
              <a:rPr lang="en-GB" sz="1600"/>
            </a:br>
            <a:br>
              <a:rPr lang="en-GB" sz="1600"/>
            </a:br>
            <a:r>
              <a:rPr lang="en-GB" sz="1600"/>
              <a:t>If patterned lines become lost please select the image and ‘send to back’.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D976B0-AB4E-C44D-962B-E19069E7EB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DCE90-1B8F-4131-ADD6-18F34140639E}"/>
              </a:ext>
            </a:extLst>
          </p:cNvPr>
          <p:cNvSpPr/>
          <p:nvPr userDrawn="1"/>
        </p:nvSpPr>
        <p:spPr>
          <a:xfrm>
            <a:off x="0" y="307361"/>
            <a:ext cx="6394270" cy="5855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547838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DIVIDER PAGE</a:t>
            </a:r>
            <a:br>
              <a:rPr lang="en-US"/>
            </a:br>
            <a:r>
              <a:rPr lang="en-US"/>
              <a:t>TITLE ALONG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682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362BB2A-7ED2-4CA5-83F8-96B2812F1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74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rIns="126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/>
              <a:t>To bring in a picture, either: </a:t>
            </a:r>
            <a:br>
              <a:rPr lang="en-GB" sz="1600"/>
            </a:br>
            <a:br>
              <a:rPr lang="en-GB" sz="1600"/>
            </a:br>
            <a:r>
              <a:rPr lang="en-GB" sz="1600"/>
              <a:t>1. Drag it here and crop accordingly using the cropping tool in the picture format ribbon.</a:t>
            </a:r>
            <a:br>
              <a:rPr lang="en-GB" sz="1600"/>
            </a:br>
            <a:br>
              <a:rPr lang="en-GB" sz="1600"/>
            </a:br>
            <a:r>
              <a:rPr lang="en-GB" sz="1600"/>
              <a:t>Or</a:t>
            </a:r>
            <a:br>
              <a:rPr lang="en-GB" sz="1600"/>
            </a:br>
            <a:br>
              <a:rPr lang="en-GB" sz="1600"/>
            </a:br>
            <a:r>
              <a:rPr lang="en-GB" sz="1600"/>
              <a:t>2. Select this grey box and choose ‘insert picture from file’ from the toolbar or ribbon and crop accordingly using the cropping tool.</a:t>
            </a:r>
            <a:br>
              <a:rPr lang="en-GB" sz="1600"/>
            </a:br>
            <a:br>
              <a:rPr lang="en-GB" sz="1600"/>
            </a:br>
            <a:r>
              <a:rPr lang="en-GB" sz="1600"/>
              <a:t>Reset the slide to change the image or right-click and select ‘change picture’ to choose an alternative image.</a:t>
            </a:r>
            <a:br>
              <a:rPr lang="en-GB" sz="1600"/>
            </a:br>
            <a:br>
              <a:rPr lang="en-GB" sz="1600"/>
            </a:br>
            <a:r>
              <a:rPr lang="en-GB" sz="1600"/>
              <a:t>If patterned lines become lost please select the image and ‘send to back’.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20BD30-5AD6-1646-A44C-5E7A758410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DCE90-1B8F-4131-ADD6-18F34140639E}"/>
              </a:ext>
            </a:extLst>
          </p:cNvPr>
          <p:cNvSpPr/>
          <p:nvPr userDrawn="1"/>
        </p:nvSpPr>
        <p:spPr>
          <a:xfrm>
            <a:off x="0" y="307361"/>
            <a:ext cx="6394270" cy="58552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547838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PAGE</a:t>
            </a:r>
            <a:br>
              <a:rPr lang="en-US"/>
            </a:br>
            <a:r>
              <a:rPr lang="en-US"/>
              <a:t>TITLE ALONG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542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75EC-EB70-4AFC-80D8-DAFD63942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11139762" cy="800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HEADING ALONG HERE IN HEADING STYLE: </a:t>
            </a:r>
            <a:br>
              <a:rPr lang="en-US"/>
            </a:br>
            <a:r>
              <a:rPr lang="en-US"/>
              <a:t>ARIAL BOLD ALL CAPS 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8379-7B63-422E-9CF0-A8CFF91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F313-9DF3-482D-ABDF-F2DCED24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E5A44-8B87-40BE-91FB-4342081105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9738" y="2520000"/>
            <a:ext cx="4087812" cy="286226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  <a:latin typeface="+mn-lt"/>
                <a:ea typeface="Source Han Sans CN Bold" panose="020B0800000000000000" pitchFamily="34" charset="-128"/>
              </a:defRPr>
            </a:lvl1pPr>
            <a:lvl2pPr>
              <a:defRPr lang="en-US" dirty="0">
                <a:solidFill>
                  <a:schemeClr val="bg1"/>
                </a:solidFill>
                <a:latin typeface="+mn-lt"/>
                <a:ea typeface="Source Han Sans CN Medium" panose="020B0600000000000000" pitchFamily="34" charset="-128"/>
              </a:defRPr>
            </a:lvl2pPr>
            <a:lvl3pPr>
              <a:defRPr lang="en-US" dirty="0">
                <a:solidFill>
                  <a:schemeClr val="bg1"/>
                </a:solidFill>
                <a:ea typeface="Source Han Sans CN Medium" panose="020B0600000000000000" pitchFamily="34" charset="-128"/>
              </a:defRPr>
            </a:lvl3pPr>
            <a:lvl4pPr>
              <a:defRPr lang="en-US" dirty="0">
                <a:solidFill>
                  <a:schemeClr val="bg1"/>
                </a:solidFill>
                <a:ea typeface="Source Han Sans CN Medium" panose="020B0600000000000000" pitchFamily="34" charset="-128"/>
              </a:defRPr>
            </a:lvl4pPr>
            <a:lvl5pPr>
              <a:defRPr lang="en-GB" dirty="0">
                <a:solidFill>
                  <a:schemeClr val="bg1"/>
                </a:solidFill>
                <a:ea typeface="Source Han Sans CN Medium" panose="020B0600000000000000" pitchFamily="34" charset="-128"/>
              </a:defRPr>
            </a:lvl5pPr>
          </a:lstStyle>
          <a:p>
            <a:pPr lvl="0" indent="-173038"/>
            <a:r>
              <a:rPr lang="en-US"/>
              <a:t>Click to edit Master text styles</a:t>
            </a:r>
          </a:p>
          <a:p>
            <a:pPr lvl="1" indent="-173038"/>
            <a:r>
              <a:rPr lang="en-US"/>
              <a:t>Second level</a:t>
            </a:r>
          </a:p>
          <a:p>
            <a:pPr lvl="2" indent="-173038"/>
            <a:r>
              <a:rPr lang="en-US"/>
              <a:t>Third level</a:t>
            </a:r>
          </a:p>
          <a:p>
            <a:pPr lvl="3" indent="-173038"/>
            <a:r>
              <a:rPr lang="en-US"/>
              <a:t>Fourth level</a:t>
            </a:r>
          </a:p>
          <a:p>
            <a:pPr lvl="4" indent="-173038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81947B-5973-4929-8A97-ADE4A5AE35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2025" y="2520000"/>
            <a:ext cx="4087812" cy="286226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  <a:latin typeface="+mn-lt"/>
                <a:ea typeface="Source Han Sans CN Bold" panose="020B0800000000000000" pitchFamily="34" charset="-128"/>
              </a:defRPr>
            </a:lvl1pPr>
            <a:lvl2pPr>
              <a:defRPr lang="en-US" dirty="0">
                <a:solidFill>
                  <a:schemeClr val="bg1"/>
                </a:solidFill>
                <a:latin typeface="+mn-lt"/>
                <a:ea typeface="Source Han Sans CN Medium" panose="020B0600000000000000" pitchFamily="34" charset="-128"/>
              </a:defRPr>
            </a:lvl2pPr>
            <a:lvl3pPr>
              <a:defRPr lang="en-US" dirty="0">
                <a:solidFill>
                  <a:schemeClr val="bg1"/>
                </a:solidFill>
                <a:ea typeface="Source Han Sans CN Medium" panose="020B0600000000000000" pitchFamily="34" charset="-128"/>
              </a:defRPr>
            </a:lvl3pPr>
            <a:lvl4pPr>
              <a:defRPr lang="en-US" dirty="0">
                <a:solidFill>
                  <a:schemeClr val="bg1"/>
                </a:solidFill>
                <a:ea typeface="Source Han Sans CN Medium" panose="020B0600000000000000" pitchFamily="34" charset="-128"/>
              </a:defRPr>
            </a:lvl4pPr>
            <a:lvl5pPr>
              <a:defRPr lang="en-GB" dirty="0">
                <a:solidFill>
                  <a:schemeClr val="bg1"/>
                </a:solidFill>
                <a:ea typeface="Source Han Sans CN Medium" panose="020B0600000000000000" pitchFamily="34" charset="-128"/>
              </a:defRPr>
            </a:lvl5pPr>
          </a:lstStyle>
          <a:p>
            <a:pPr lvl="0" indent="-173038"/>
            <a:r>
              <a:rPr lang="en-US"/>
              <a:t>Click to edit Master text styles</a:t>
            </a:r>
          </a:p>
          <a:p>
            <a:pPr lvl="1" indent="-173038"/>
            <a:r>
              <a:rPr lang="en-US"/>
              <a:t>Second level</a:t>
            </a:r>
          </a:p>
          <a:p>
            <a:pPr lvl="2" indent="-173038"/>
            <a:r>
              <a:rPr lang="en-US"/>
              <a:t>Third level</a:t>
            </a:r>
          </a:p>
          <a:p>
            <a:pPr lvl="3" indent="-173038"/>
            <a:r>
              <a:rPr lang="en-US"/>
              <a:t>Fourth level</a:t>
            </a:r>
          </a:p>
          <a:p>
            <a:pPr lvl="4" indent="-173038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362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75EC-EB70-4AFC-80D8-DAFD63942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/>
              <a:t>HEADING ALONG HERE IN HEADING STYLE: </a:t>
            </a:r>
            <a:br>
              <a:rPr lang="en-US"/>
            </a:br>
            <a:r>
              <a:rPr lang="en-US"/>
              <a:t>ARIAL BOLD ALL CAPS 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8379-7B63-422E-9CF0-A8CFF91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F313-9DF3-482D-ABDF-F2DCED24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43642-53D8-49CA-9EC6-1CAA0AD96C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3" y="1481138"/>
            <a:ext cx="6931586" cy="3894137"/>
          </a:xfrm>
        </p:spPr>
        <p:txBody>
          <a:bodyPr/>
          <a:lstStyle/>
          <a:p>
            <a:pPr lvl="0"/>
            <a:r>
              <a:rPr lang="en-US"/>
              <a:t>Click to edit Master titles</a:t>
            </a:r>
          </a:p>
          <a:p>
            <a:pPr lvl="1"/>
            <a:r>
              <a:rPr lang="en-US"/>
              <a:t>Level 2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563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Te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75EC-EB70-4AFC-80D8-DAFD63942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11291886" cy="800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HEADING ALONG HERE IN HEADING STYLE: </a:t>
            </a:r>
            <a:br>
              <a:rPr lang="en-US"/>
            </a:br>
            <a:r>
              <a:rPr lang="en-US"/>
              <a:t>ARIAL BOLD ALL CAPS 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8379-7B63-422E-9CF0-A8CFF91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F313-9DF3-482D-ABDF-F2DCED24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1A47AC10-5979-426F-BF10-71D93547DB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2" y="1481138"/>
            <a:ext cx="6969125" cy="3894137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titles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925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6CEB-A4DD-43B2-9C4D-1565958D8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/>
              <a:t>HEADING ALONG HERE IN HEADING STYLE: </a:t>
            </a:r>
            <a:br>
              <a:rPr lang="en-US"/>
            </a:br>
            <a:r>
              <a:rPr lang="en-US"/>
              <a:t>ARIAL BOLD ALL CAPS 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8644339-EAEA-499E-B054-83814F422A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439D6D-BD9D-4287-B1E6-7502466490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1888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64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 cover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62DD330A-29FE-4CCB-8A20-2DEA13B34B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292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rIns="126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/>
              <a:t>To bring in a picture, either: </a:t>
            </a:r>
            <a:br>
              <a:rPr lang="en-GB" sz="1600"/>
            </a:br>
            <a:br>
              <a:rPr lang="en-GB" sz="1600"/>
            </a:br>
            <a:r>
              <a:rPr lang="en-GB" sz="1600"/>
              <a:t>1. Drag it here and crop accordingly using the cropping tool in the picture format ribbon.</a:t>
            </a:r>
            <a:br>
              <a:rPr lang="en-GB" sz="1600"/>
            </a:br>
            <a:br>
              <a:rPr lang="en-GB" sz="1600"/>
            </a:br>
            <a:r>
              <a:rPr lang="en-GB" sz="1600"/>
              <a:t>Or</a:t>
            </a:r>
            <a:br>
              <a:rPr lang="en-GB" sz="1600"/>
            </a:br>
            <a:br>
              <a:rPr lang="en-GB" sz="1600"/>
            </a:br>
            <a:r>
              <a:rPr lang="en-GB" sz="1600"/>
              <a:t>2. Select this grey box and choose ‘insert picture from file’ from the toolbar or ribbon and crop accordingly using the cropping tool.</a:t>
            </a:r>
            <a:br>
              <a:rPr lang="en-GB" sz="1600"/>
            </a:br>
            <a:br>
              <a:rPr lang="en-GB" sz="1600"/>
            </a:br>
            <a:r>
              <a:rPr lang="en-GB" sz="1600"/>
              <a:t>Reset the slide to change the image or right-click and select ‘change picture’ to choose an alternative image.</a:t>
            </a:r>
            <a:br>
              <a:rPr lang="en-GB" sz="1600"/>
            </a:br>
            <a:br>
              <a:rPr lang="en-GB" sz="1600"/>
            </a:br>
            <a:r>
              <a:rPr lang="en-GB" sz="1600"/>
              <a:t>If patterned lines become lost please select the image and ‘send to back’.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9ADE00-24B8-44EB-96CF-7218E3DD491E}"/>
              </a:ext>
            </a:extLst>
          </p:cNvPr>
          <p:cNvGrpSpPr/>
          <p:nvPr userDrawn="1"/>
        </p:nvGrpSpPr>
        <p:grpSpPr>
          <a:xfrm>
            <a:off x="0" y="305079"/>
            <a:ext cx="6394270" cy="5855234"/>
            <a:chOff x="0" y="305079"/>
            <a:chExt cx="6394270" cy="58552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6C16FF-5DEB-4DDC-879E-FA755084B437}"/>
                </a:ext>
              </a:extLst>
            </p:cNvPr>
            <p:cNvSpPr/>
            <p:nvPr userDrawn="1"/>
          </p:nvSpPr>
          <p:spPr>
            <a:xfrm>
              <a:off x="0" y="305079"/>
              <a:ext cx="6394270" cy="58552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FCE32CC-3C3E-4CB7-8C4C-2A86A16EB2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519" y="940680"/>
              <a:ext cx="4409882" cy="914400"/>
            </a:xfrm>
            <a:prstGeom prst="rect">
              <a:avLst/>
            </a:prstGeom>
          </p:spPr>
        </p:pic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EEB8692-5DD1-0A41-AB2A-F2CDAEEF17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4599"/>
            <a:ext cx="5478387" cy="171461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OF MY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C79D7-C992-48F9-A916-C8F982D60A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264" y="4343400"/>
            <a:ext cx="5529262" cy="10318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PRESENTED BY FIRSTNAME LASTNAME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BEEE6C-071C-44D8-8CD7-CD233C68C5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4" y="5489455"/>
            <a:ext cx="2439988" cy="711200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Day Month 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05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9EC90C-5C9B-406A-A83D-CD08D99B7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888" y="0"/>
            <a:ext cx="5980112" cy="6858000"/>
          </a:xfrm>
          <a:solidFill>
            <a:srgbClr val="FAF5ED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2F902FE-8FE5-426B-A7ED-04ECB1133B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DD9161-315D-E940-9E66-A3A29784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5529261" cy="800102"/>
          </a:xfrm>
        </p:spPr>
        <p:txBody>
          <a:bodyPr/>
          <a:lstStyle/>
          <a:p>
            <a:r>
              <a:rPr lang="en-GB"/>
              <a:t>HEADING ALONG HERE IN</a:t>
            </a:r>
            <a:br>
              <a:rPr lang="en-GB"/>
            </a:br>
            <a:r>
              <a:rPr lang="en-GB"/>
              <a:t>ARIAL BOLD ALL CAPS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05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9EC90C-5C9B-406A-A83D-CD08D99B7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888" y="0"/>
            <a:ext cx="5980112" cy="6858000"/>
          </a:xfrm>
          <a:solidFill>
            <a:srgbClr val="FAF5ED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441D986C-6DA9-47FC-96D2-35CE3D90A1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2" y="1481138"/>
            <a:ext cx="5529263" cy="3894137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titles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911890-C069-7A48-B5D6-2F719FAB2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5529261" cy="800102"/>
          </a:xfrm>
        </p:spPr>
        <p:txBody>
          <a:bodyPr/>
          <a:lstStyle/>
          <a:p>
            <a:r>
              <a:rPr lang="en-GB"/>
              <a:t>HEADING ALONG HERE IN</a:t>
            </a:r>
            <a:br>
              <a:rPr lang="en-GB"/>
            </a:br>
            <a:r>
              <a:rPr lang="en-GB"/>
              <a:t>ARIAL BOLD ALL CAPS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5533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 +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E2E0062F-A6DD-4BA1-ACA7-C654009D8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229" y="2610608"/>
            <a:ext cx="2868043" cy="374707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9EC90C-5C9B-406A-A83D-CD08D99B7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12050" y="449264"/>
            <a:ext cx="4273550" cy="5665786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F6A0B7-D79F-40D9-B431-CE958AC62A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5529261" cy="800102"/>
          </a:xfrm>
        </p:spPr>
        <p:txBody>
          <a:bodyPr/>
          <a:lstStyle/>
          <a:p>
            <a:r>
              <a:rPr lang="en-US"/>
              <a:t>HEADING ALONG HERE IN</a:t>
            </a:r>
            <a:br>
              <a:rPr lang="en-US"/>
            </a:br>
            <a:r>
              <a:rPr lang="en-US"/>
              <a:t>ARIAL BOLD ALL CAPS 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5A50B08-1A8C-4DA0-9BE2-7E287AFDD3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630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 + pattern Dk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6CEB-A4DD-43B2-9C4D-1565958D8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HEADING ALONG HERE IN</a:t>
            </a:r>
            <a:br>
              <a:rPr lang="en-US"/>
            </a:br>
            <a:r>
              <a:rPr lang="en-US"/>
              <a:t>ARIAL BOLD ALL CAPS 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8681F89-18C3-4406-B33F-89CD6029EB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229" y="2610608"/>
            <a:ext cx="2868043" cy="3747071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480FB5B-87EA-402B-AAE2-D15DB06C31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12050" y="449264"/>
            <a:ext cx="4273550" cy="5665786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E60A21-4ADB-42FB-91BB-14E0356962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2" y="1481138"/>
            <a:ext cx="5529263" cy="3894137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titles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459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 +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E2E0062F-A6DD-4BA1-ACA7-C654009D8D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29" y="2610608"/>
            <a:ext cx="2868043" cy="374707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9EC90C-5C9B-406A-A83D-CD08D99B7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12050" y="449264"/>
            <a:ext cx="4273550" cy="5665786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F6A0B7-D79F-40D9-B431-CE958AC62A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5529261" cy="800102"/>
          </a:xfrm>
        </p:spPr>
        <p:txBody>
          <a:bodyPr/>
          <a:lstStyle/>
          <a:p>
            <a:r>
              <a:rPr lang="en-US"/>
              <a:t>HEADING ALONG HERE IN</a:t>
            </a:r>
            <a:br>
              <a:rPr lang="en-US"/>
            </a:br>
            <a:r>
              <a:rPr lang="en-US"/>
              <a:t>ARIAL BOLD ALL CAPS 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5A50B08-1A8C-4DA0-9BE2-7E287AFDD3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630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 + pattern Dk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6CEB-A4DD-43B2-9C4D-1565958D8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HEADING ALONG HERE IN</a:t>
            </a:r>
            <a:br>
              <a:rPr lang="en-US"/>
            </a:br>
            <a:r>
              <a:rPr lang="en-US"/>
              <a:t>ARIAL BOLD ALL CAPS 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8681F89-18C3-4406-B33F-89CD6029EB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29" y="2610608"/>
            <a:ext cx="2868043" cy="3747071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480FB5B-87EA-402B-AAE2-D15DB06C31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12050" y="449264"/>
            <a:ext cx="4273550" cy="5665786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E60A21-4ADB-42FB-91BB-14E0356962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2" y="1481138"/>
            <a:ext cx="5529263" cy="3894137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titles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459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6CEB-A4DD-43B2-9C4D-1565958D8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HEADING ALONG HERE IN HEADING STYLE: </a:t>
            </a:r>
            <a:br>
              <a:rPr lang="en-US"/>
            </a:br>
            <a:r>
              <a:rPr lang="en-US"/>
              <a:t>ARIAL BOLD ALL CAPS 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1B8252F-3B04-4B5F-88F7-C6A2E6468C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262" y="1481138"/>
            <a:ext cx="5529261" cy="4127500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838EAEB-49C7-42AA-A19D-645840643E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3479" y="1481138"/>
            <a:ext cx="5529261" cy="4127500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278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6B761E11-5313-4E06-B4CB-BB3F610A4C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82775" y="2046835"/>
            <a:ext cx="6835774" cy="3894137"/>
          </a:xfrm>
        </p:spPr>
        <p:txBody>
          <a:bodyPr rIns="360000"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2400" b="0" i="1" cap="none" baseline="0">
                <a:solidFill>
                  <a:schemeClr val="bg1"/>
                </a:solidFill>
                <a:latin typeface="+mn-lt"/>
              </a:defRPr>
            </a:lvl1pPr>
            <a:lvl2pPr marL="6350" indent="0">
              <a:buNone/>
              <a:tabLst/>
              <a:defRPr b="0">
                <a:solidFill>
                  <a:schemeClr val="bg1"/>
                </a:solidFill>
                <a:latin typeface="+mn-lt"/>
              </a:defRPr>
            </a:lvl2pPr>
            <a:lvl3pPr marL="6350" indent="0">
              <a:buNone/>
              <a:tabLst/>
              <a:defRPr>
                <a:solidFill>
                  <a:schemeClr val="bg1"/>
                </a:solidFill>
              </a:defRPr>
            </a:lvl3pPr>
            <a:lvl4pPr marL="6350" indent="0">
              <a:buNone/>
              <a:tabLst/>
              <a:defRPr>
                <a:solidFill>
                  <a:schemeClr val="bg1"/>
                </a:solidFill>
              </a:defRPr>
            </a:lvl4pPr>
            <a:lvl5pPr marL="6350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“Quote in Arial Regular Italic sentence case 24pt / 1.0 lines.”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6DAA660-D66F-497B-80F3-5F94F8315C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44750" cy="1605456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0365BC24-3D03-4178-9C83-0FADC26B0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747250" y="5252544"/>
            <a:ext cx="2444750" cy="1605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7291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16F5A6-A4DD-43A9-A97B-8268AAA6713D}"/>
              </a:ext>
            </a:extLst>
          </p:cNvPr>
          <p:cNvSpPr/>
          <p:nvPr userDrawn="1"/>
        </p:nvSpPr>
        <p:spPr>
          <a:xfrm>
            <a:off x="0" y="1129807"/>
            <a:ext cx="9683750" cy="4591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6B761E11-5313-4E06-B4CB-BB3F610A4C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12900" y="2046835"/>
            <a:ext cx="7105649" cy="3894137"/>
          </a:xfrm>
        </p:spPr>
        <p:txBody>
          <a:bodyPr rIns="360000"/>
          <a:lstStyle>
            <a:lvl1pPr marL="0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  <a:tabLst/>
              <a:defRPr sz="2400" b="0" i="1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tabLst/>
              <a:defRPr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tabLst/>
              <a:defRPr>
                <a:solidFill>
                  <a:schemeClr val="bg1"/>
                </a:solidFill>
              </a:defRPr>
            </a:lvl3pPr>
            <a:lvl4pPr marL="0" indent="0"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“Quote in Arial Regular Italic sentence case 24pt / 1.0 lines.”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9C6096-F289-47AE-904C-ECC545E40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53" y="516380"/>
            <a:ext cx="2028447" cy="1333677"/>
          </a:xfrm>
          <a:prstGeom prst="rect">
            <a:avLst/>
          </a:prstGeom>
        </p:spPr>
      </p:pic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1B0615F-316E-4D3F-A12C-262E66E85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71103" y="4998602"/>
            <a:ext cx="2028447" cy="1333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0222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6B761E11-5313-4E06-B4CB-BB3F610A4C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82775" y="2046835"/>
            <a:ext cx="6835774" cy="3894137"/>
          </a:xfrm>
        </p:spPr>
        <p:txBody>
          <a:bodyPr rIns="360000"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2400" b="0" i="1" cap="none" baseline="0">
                <a:solidFill>
                  <a:schemeClr val="bg1"/>
                </a:solidFill>
                <a:latin typeface="+mn-lt"/>
              </a:defRPr>
            </a:lvl1pPr>
            <a:lvl2pPr marL="6350" indent="0">
              <a:buNone/>
              <a:tabLst/>
              <a:defRPr b="0">
                <a:solidFill>
                  <a:schemeClr val="bg1"/>
                </a:solidFill>
                <a:latin typeface="+mn-lt"/>
              </a:defRPr>
            </a:lvl2pPr>
            <a:lvl3pPr marL="6350" indent="0">
              <a:buNone/>
              <a:tabLst/>
              <a:defRPr>
                <a:solidFill>
                  <a:schemeClr val="bg1"/>
                </a:solidFill>
              </a:defRPr>
            </a:lvl3pPr>
            <a:lvl4pPr marL="6350" indent="0">
              <a:buNone/>
              <a:tabLst/>
              <a:defRPr>
                <a:solidFill>
                  <a:schemeClr val="bg1"/>
                </a:solidFill>
              </a:defRPr>
            </a:lvl4pPr>
            <a:lvl5pPr marL="6350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“Quote in Arial Regular Italic sentence case 24pt / 1.0 lines.”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6DAA660-D66F-497B-80F3-5F94F8315C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4750" cy="1605456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0365BC24-3D03-4178-9C83-0FADC26B0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47250" y="5252544"/>
            <a:ext cx="2444750" cy="1605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729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1481137"/>
            <a:ext cx="8953153" cy="3894137"/>
          </a:xfrm>
        </p:spPr>
        <p:txBody>
          <a:bodyPr anchor="ctr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281794-416F-964A-9A75-1F910AFEB1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389" y="566737"/>
            <a:ext cx="4409881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3028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16F5A6-A4DD-43A9-A97B-8268AAA6713D}"/>
              </a:ext>
            </a:extLst>
          </p:cNvPr>
          <p:cNvSpPr/>
          <p:nvPr userDrawn="1"/>
        </p:nvSpPr>
        <p:spPr>
          <a:xfrm>
            <a:off x="0" y="1129807"/>
            <a:ext cx="9683750" cy="4591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6B761E11-5313-4E06-B4CB-BB3F610A4C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12900" y="2046835"/>
            <a:ext cx="7105649" cy="3894137"/>
          </a:xfrm>
        </p:spPr>
        <p:txBody>
          <a:bodyPr rIns="360000"/>
          <a:lstStyle>
            <a:lvl1pPr marL="0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  <a:tabLst/>
              <a:defRPr sz="2400" b="0" i="1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tabLst/>
              <a:defRPr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tabLst/>
              <a:defRPr>
                <a:solidFill>
                  <a:schemeClr val="bg1"/>
                </a:solidFill>
              </a:defRPr>
            </a:lvl3pPr>
            <a:lvl4pPr marL="0" indent="0"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“Quote in Arial Regular Italic sentence case 24pt / 1.0 lines.”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9C6096-F289-47AE-904C-ECC545E406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3" y="516380"/>
            <a:ext cx="2028447" cy="1333677"/>
          </a:xfrm>
          <a:prstGeom prst="rect">
            <a:avLst/>
          </a:prstGeom>
        </p:spPr>
      </p:pic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1B0615F-316E-4D3F-A12C-262E66E85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71103" y="4998602"/>
            <a:ext cx="2028447" cy="1333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022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8833884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PAGE</a:t>
            </a:r>
            <a:br>
              <a:rPr lang="en-US"/>
            </a:br>
            <a:r>
              <a:rPr lang="en-US"/>
              <a:t>TITLE ALONG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843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879412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PAGE</a:t>
            </a:r>
            <a:br>
              <a:rPr lang="en-US"/>
            </a:br>
            <a:r>
              <a:rPr lang="en-US"/>
              <a:t>TITLE ALONG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6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8635101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PAGE</a:t>
            </a:r>
            <a:br>
              <a:rPr lang="en-US"/>
            </a:br>
            <a:r>
              <a:rPr lang="en-US"/>
              <a:t>TITLE ALONG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75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5478387" cy="1830387"/>
          </a:xfrm>
        </p:spPr>
        <p:txBody>
          <a:bodyPr anchor="t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THE TITLE OF MY PRESENTATION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C79D7-C992-48F9-A916-C8F982D60A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264" y="4576762"/>
            <a:ext cx="5529262" cy="79851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PRESENTED BY FIRSTNAME LASTNAME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BEEE6C-071C-44D8-8CD7-CD233C68C5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4" y="5489455"/>
            <a:ext cx="2439988" cy="711200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Day Month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511A5E-8476-430F-9E39-112526ECA4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800" y="695404"/>
            <a:ext cx="4409881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245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 cover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62DD330A-29FE-4CCB-8A20-2DEA13B34B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292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rIns="126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/>
              <a:t>To bring in a picture, either: </a:t>
            </a:r>
            <a:br>
              <a:rPr lang="en-GB" sz="1600"/>
            </a:br>
            <a:br>
              <a:rPr lang="en-GB" sz="1600"/>
            </a:br>
            <a:r>
              <a:rPr lang="en-GB" sz="1600"/>
              <a:t>1. Drag it here and crop accordingly using the cropping tool in the picture format ribbon.</a:t>
            </a:r>
            <a:br>
              <a:rPr lang="en-GB" sz="1600"/>
            </a:br>
            <a:br>
              <a:rPr lang="en-GB" sz="1600"/>
            </a:br>
            <a:r>
              <a:rPr lang="en-GB" sz="1600"/>
              <a:t>Or</a:t>
            </a:r>
            <a:br>
              <a:rPr lang="en-GB" sz="1600"/>
            </a:br>
            <a:br>
              <a:rPr lang="en-GB" sz="1600"/>
            </a:br>
            <a:r>
              <a:rPr lang="en-GB" sz="1600"/>
              <a:t>2. Select this grey box and choose ‘insert picture from file’ from the toolbar or ribbon and crop accordingly using the cropping tool.</a:t>
            </a:r>
            <a:br>
              <a:rPr lang="en-GB" sz="1600"/>
            </a:br>
            <a:br>
              <a:rPr lang="en-GB" sz="1600"/>
            </a:br>
            <a:r>
              <a:rPr lang="en-GB" sz="1600"/>
              <a:t>Reset the slide to change the image or right-click and select ‘change picture’ to choose an alternative image.</a:t>
            </a:r>
            <a:br>
              <a:rPr lang="en-GB" sz="1600"/>
            </a:br>
            <a:br>
              <a:rPr lang="en-GB" sz="1600"/>
            </a:br>
            <a:r>
              <a:rPr lang="en-GB" sz="1600"/>
              <a:t>If patterned lines become lost please select the image and ‘send to back’.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9ADE00-24B8-44EB-96CF-7218E3DD491E}"/>
              </a:ext>
            </a:extLst>
          </p:cNvPr>
          <p:cNvGrpSpPr/>
          <p:nvPr userDrawn="1"/>
        </p:nvGrpSpPr>
        <p:grpSpPr>
          <a:xfrm>
            <a:off x="0" y="305079"/>
            <a:ext cx="6394270" cy="5855234"/>
            <a:chOff x="0" y="305079"/>
            <a:chExt cx="6394270" cy="58552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6C16FF-5DEB-4DDC-879E-FA755084B437}"/>
                </a:ext>
              </a:extLst>
            </p:cNvPr>
            <p:cNvSpPr/>
            <p:nvPr userDrawn="1"/>
          </p:nvSpPr>
          <p:spPr>
            <a:xfrm>
              <a:off x="0" y="305079"/>
              <a:ext cx="6394270" cy="58552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FCE32CC-3C3E-4CB7-8C4C-2A86A16EB2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519" y="940680"/>
              <a:ext cx="4409882" cy="914400"/>
            </a:xfrm>
            <a:prstGeom prst="rect">
              <a:avLst/>
            </a:prstGeom>
          </p:spPr>
        </p:pic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EEB8692-5DD1-0A41-AB2A-F2CDAEEF17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4599"/>
            <a:ext cx="5478387" cy="171461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OF MY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C79D7-C992-48F9-A916-C8F982D60A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264" y="4343400"/>
            <a:ext cx="5529262" cy="10318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PRESENTED BY FIRSTNAME LASTNAME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BEEE6C-071C-44D8-8CD7-CD233C68C5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4" y="5489455"/>
            <a:ext cx="2439988" cy="711200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Day Month 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05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1481137"/>
            <a:ext cx="8953153" cy="3894137"/>
          </a:xfrm>
        </p:spPr>
        <p:txBody>
          <a:bodyPr anchor="ctr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281794-416F-964A-9A75-1F910AFEB1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389" y="566737"/>
            <a:ext cx="4409881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302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2BFCE8-4694-4C53-8C52-AEF6BE8B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DBCBC-D9BA-4B82-9D37-CA6CF04AE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264" y="1481138"/>
            <a:ext cx="11291886" cy="46958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titles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B484B-1239-420E-B9A2-70E2A80A3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9264" y="6408737"/>
            <a:ext cx="4087811" cy="31273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11111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45223-6EA7-4D10-B4F4-F742047EB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7950" y="64157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rgbClr val="11111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178654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656" r:id="rId7"/>
    <p:sldLayoutId id="2147483762" r:id="rId8"/>
    <p:sldLayoutId id="2147483658" r:id="rId9"/>
    <p:sldLayoutId id="2147483674" r:id="rId10"/>
    <p:sldLayoutId id="2147483675" r:id="rId11"/>
    <p:sldLayoutId id="2147483676" r:id="rId12"/>
    <p:sldLayoutId id="2147483677" r:id="rId13"/>
    <p:sldLayoutId id="2147483728" r:id="rId14"/>
    <p:sldLayoutId id="2147483733" r:id="rId15"/>
    <p:sldLayoutId id="2147483659" r:id="rId16"/>
    <p:sldLayoutId id="2147483682" r:id="rId17"/>
    <p:sldLayoutId id="2147483683" r:id="rId18"/>
    <p:sldLayoutId id="2147483661" r:id="rId19"/>
    <p:sldLayoutId id="2147483749" r:id="rId20"/>
    <p:sldLayoutId id="2147483684" r:id="rId21"/>
    <p:sldLayoutId id="2147483769" r:id="rId22"/>
    <p:sldLayoutId id="2147483770" r:id="rId23"/>
    <p:sldLayoutId id="2147483685" r:id="rId24"/>
    <p:sldLayoutId id="2147483686" r:id="rId25"/>
    <p:sldLayoutId id="2147483687" r:id="rId26"/>
    <p:sldLayoutId id="2147483771" r:id="rId27"/>
    <p:sldLayoutId id="2147483772" r:id="rId28"/>
    <p:sldLayoutId id="2147483689" r:id="rId29"/>
    <p:sldLayoutId id="2147483690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2800" indent="-172800" algn="l" defTabSz="914400" rtl="0" eaLnBrk="1" latinLnBrk="0" hangingPunct="1">
        <a:lnSpc>
          <a:spcPct val="90000"/>
        </a:lnSpc>
        <a:spcBef>
          <a:spcPts val="600"/>
        </a:spcBef>
        <a:spcAft>
          <a:spcPts val="400"/>
        </a:spcAft>
        <a:buFont typeface="Arial" panose="020B0604020202020204" pitchFamily="34" charset="0"/>
        <a:buChar char="•"/>
        <a:tabLst/>
        <a:defRPr sz="1600" b="0" kern="1200" cap="none" baseline="0">
          <a:solidFill>
            <a:srgbClr val="111111"/>
          </a:solidFill>
          <a:latin typeface="+mj-lt"/>
          <a:ea typeface="+mn-ea"/>
          <a:cs typeface="+mn-cs"/>
        </a:defRPr>
      </a:lvl1pPr>
      <a:lvl2pPr marL="313200" indent="-1332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SzPct val="75000"/>
        <a:buFont typeface="System Font Regular"/>
        <a:buChar char="○"/>
        <a:tabLst/>
        <a:defRPr sz="1400" b="0" kern="1200" spc="0">
          <a:solidFill>
            <a:srgbClr val="111111"/>
          </a:solidFill>
          <a:latin typeface="+mj-lt"/>
          <a:ea typeface="+mn-ea"/>
          <a:cs typeface="+mn-cs"/>
        </a:defRPr>
      </a:lvl2pPr>
      <a:lvl3pPr marL="496800" indent="-183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System Font Regular"/>
        <a:buChar char="⁃"/>
        <a:tabLst/>
        <a:defRPr sz="1200" b="0" kern="1200">
          <a:solidFill>
            <a:srgbClr val="111111"/>
          </a:solidFill>
          <a:latin typeface="+mn-lt"/>
          <a:ea typeface="+mn-ea"/>
          <a:cs typeface="+mn-cs"/>
        </a:defRPr>
      </a:lvl3pPr>
      <a:lvl4pPr marL="720000" indent="-201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tabLst/>
        <a:defRPr sz="1050" b="0" kern="1200">
          <a:solidFill>
            <a:srgbClr val="111111"/>
          </a:solidFill>
          <a:latin typeface="+mn-lt"/>
          <a:ea typeface="+mn-ea"/>
          <a:cs typeface="+mn-cs"/>
        </a:defRPr>
      </a:lvl4pPr>
      <a:lvl5pPr marL="932400" indent="-201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tabLst/>
        <a:defRPr sz="900" b="0" kern="1200" cap="none" baseline="0">
          <a:solidFill>
            <a:srgbClr val="11111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83" userDrawn="1">
          <p15:clr>
            <a:srgbClr val="F26B43"/>
          </p15:clr>
        </p15:guide>
        <p15:guide id="4" pos="1050" userDrawn="1">
          <p15:clr>
            <a:srgbClr val="F26B43"/>
          </p15:clr>
        </p15:guide>
        <p15:guide id="5" pos="1186" userDrawn="1">
          <p15:clr>
            <a:srgbClr val="F26B43"/>
          </p15:clr>
        </p15:guide>
        <p15:guide id="6" pos="1951" userDrawn="1">
          <p15:clr>
            <a:srgbClr val="F26B43"/>
          </p15:clr>
        </p15:guide>
        <p15:guide id="7" pos="2098" userDrawn="1">
          <p15:clr>
            <a:srgbClr val="F26B43"/>
          </p15:clr>
        </p15:guide>
        <p15:guide id="8" pos="2858" userDrawn="1">
          <p15:clr>
            <a:srgbClr val="F26B43"/>
          </p15:clr>
        </p15:guide>
        <p15:guide id="9" pos="3006" userDrawn="1">
          <p15:clr>
            <a:srgbClr val="F26B43"/>
          </p15:clr>
        </p15:guide>
        <p15:guide id="10" pos="3766" userDrawn="1">
          <p15:clr>
            <a:srgbClr val="F26B43"/>
          </p15:clr>
        </p15:guide>
        <p15:guide id="11" pos="3913" userDrawn="1">
          <p15:clr>
            <a:srgbClr val="F26B43"/>
          </p15:clr>
        </p15:guide>
        <p15:guide id="12" pos="4673" userDrawn="1">
          <p15:clr>
            <a:srgbClr val="F26B43"/>
          </p15:clr>
        </p15:guide>
        <p15:guide id="13" pos="4821" userDrawn="1">
          <p15:clr>
            <a:srgbClr val="F26B43"/>
          </p15:clr>
        </p15:guide>
        <p15:guide id="14" pos="5581" userDrawn="1">
          <p15:clr>
            <a:srgbClr val="F26B43"/>
          </p15:clr>
        </p15:guide>
        <p15:guide id="15" pos="5728" userDrawn="1">
          <p15:clr>
            <a:srgbClr val="F26B43"/>
          </p15:clr>
        </p15:guide>
        <p15:guide id="16" pos="6488" userDrawn="1">
          <p15:clr>
            <a:srgbClr val="F26B43"/>
          </p15:clr>
        </p15:guide>
        <p15:guide id="17" pos="6636" userDrawn="1">
          <p15:clr>
            <a:srgbClr val="F26B43"/>
          </p15:clr>
        </p15:guide>
        <p15:guide id="18" pos="7396" userDrawn="1">
          <p15:clr>
            <a:srgbClr val="F26B43"/>
          </p15:clr>
        </p15:guide>
        <p15:guide id="19" orient="horz" userDrawn="1">
          <p15:clr>
            <a:srgbClr val="F26B43"/>
          </p15:clr>
        </p15:guide>
        <p15:guide id="20" orient="horz" pos="4320" userDrawn="1">
          <p15:clr>
            <a:srgbClr val="F26B43"/>
          </p15:clr>
        </p15:guide>
        <p15:guide id="21" orient="horz" pos="283" userDrawn="1">
          <p15:clr>
            <a:srgbClr val="F26B43"/>
          </p15:clr>
        </p15:guide>
        <p15:guide id="22" orient="horz" pos="786" userDrawn="1">
          <p15:clr>
            <a:srgbClr val="F26B43"/>
          </p15:clr>
        </p15:guide>
        <p15:guide id="23" orient="horz" pos="933" userDrawn="1">
          <p15:clr>
            <a:srgbClr val="F26B43"/>
          </p15:clr>
        </p15:guide>
        <p15:guide id="24" orient="horz" pos="1436" userDrawn="1">
          <p15:clr>
            <a:srgbClr val="F26B43"/>
          </p15:clr>
        </p15:guide>
        <p15:guide id="25" orient="horz" pos="1583" userDrawn="1">
          <p15:clr>
            <a:srgbClr val="F26B43"/>
          </p15:clr>
        </p15:guide>
        <p15:guide id="26" orient="horz" pos="2086" userDrawn="1">
          <p15:clr>
            <a:srgbClr val="F26B43"/>
          </p15:clr>
        </p15:guide>
        <p15:guide id="27" orient="horz" pos="2233" userDrawn="1">
          <p15:clr>
            <a:srgbClr val="F26B43"/>
          </p15:clr>
        </p15:guide>
        <p15:guide id="28" orient="horz" pos="2736" userDrawn="1">
          <p15:clr>
            <a:srgbClr val="F26B43"/>
          </p15:clr>
        </p15:guide>
        <p15:guide id="29" orient="horz" pos="2883" userDrawn="1">
          <p15:clr>
            <a:srgbClr val="F26B43"/>
          </p15:clr>
        </p15:guide>
        <p15:guide id="30" orient="horz" pos="3386" userDrawn="1">
          <p15:clr>
            <a:srgbClr val="F26B43"/>
          </p15:clr>
        </p15:guide>
        <p15:guide id="31" orient="horz" pos="3533" userDrawn="1">
          <p15:clr>
            <a:srgbClr val="F26B43"/>
          </p15:clr>
        </p15:guide>
        <p15:guide id="32" orient="horz" pos="40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0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5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picture containing person, indoor, group, bedroom&#10;&#10;Description automatically generated">
            <a:extLst>
              <a:ext uri="{FF2B5EF4-FFF2-40B4-BE49-F238E27FC236}">
                <a16:creationId xmlns:a16="http://schemas.microsoft.com/office/drawing/2014/main" id="{206241EE-A240-AAFB-1F93-B5ACF993CAF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5" b="7845"/>
          <a:stretch>
            <a:fillRect/>
          </a:stretch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166654-9DF4-4544-96C4-9E4B146C7C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CB91CD-CB0B-A044-9492-D8CFB83A1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2514599"/>
            <a:ext cx="5478387" cy="171461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cs typeface="dearJoe5CASUAL-P"/>
              </a:rPr>
              <a:t>assessment &amp; reporting</a:t>
            </a:r>
            <a:endParaRPr lang="en-US" sz="4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D1904B8-AECF-8542-A642-91BF0B470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264" y="4343400"/>
            <a:ext cx="5529262" cy="1031874"/>
          </a:xfrm>
        </p:spPr>
        <p:txBody>
          <a:bodyPr/>
          <a:lstStyle/>
          <a:p>
            <a:r>
              <a:rPr lang="en-GB"/>
              <a:t>PRESENTED BY TAMARA MCKENNA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49FC1F-A15D-FE4E-99E9-FBF88B477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264" y="5489455"/>
            <a:ext cx="2439988" cy="711200"/>
          </a:xfrm>
        </p:spPr>
        <p:txBody>
          <a:bodyPr/>
          <a:lstStyle/>
          <a:p>
            <a:r>
              <a:rPr lang="en-GB"/>
              <a:t>November 2022</a:t>
            </a:r>
          </a:p>
        </p:txBody>
      </p:sp>
    </p:spTree>
    <p:extLst>
      <p:ext uri="{BB962C8B-B14F-4D97-AF65-F5344CB8AC3E}">
        <p14:creationId xmlns:p14="http://schemas.microsoft.com/office/powerpoint/2010/main" val="12221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710937-7ADB-4902-A26A-E42DA0E8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531478"/>
            <a:ext cx="11291886" cy="800102"/>
          </a:xfrm>
        </p:spPr>
        <p:txBody>
          <a:bodyPr/>
          <a:lstStyle/>
          <a:p>
            <a:r>
              <a:rPr lang="en-GB" dirty="0"/>
              <a:t>Advantages of this approach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4BA0C-06E8-D344-B68A-C5EB408B55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97950" y="6415752"/>
            <a:ext cx="2743200" cy="365125"/>
          </a:xfrm>
        </p:spPr>
        <p:txBody>
          <a:bodyPr/>
          <a:lstStyle/>
          <a:p>
            <a:fld id="{5E735233-A1F1-4A34-A0B0-36F54DC4ECC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372289-08A2-47D6-86D1-28194E37D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4279" y="1481931"/>
            <a:ext cx="6307999" cy="4633119"/>
          </a:xfrm>
        </p:spPr>
        <p:txBody>
          <a:bodyPr/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Assessment level shared with students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Adapted criteria shared with the students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Gives a clear idea of what they have achieved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Gives a clear idea of next steps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Clearer for parents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Sense of progression over Years 7, 8 and 9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Skills, knowledge and understanding feeds directly into IGCSE and IB Diploma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25A3AE1-CFDD-C8BE-F68B-572AEF33559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6789" r="16789"/>
          <a:stretch>
            <a:fillRect/>
          </a:stretch>
        </p:blipFill>
        <p:spPr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8864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710937-7ADB-4902-A26A-E42DA0E8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 sz="2800" dirty="0"/>
              <a:t>Key stage 4 &amp; 5 attainment</a:t>
            </a:r>
            <a:br>
              <a:rPr lang="en-US" sz="18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</a:b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4BA0C-06E8-D344-B68A-C5EB408B55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97950" y="6415752"/>
            <a:ext cx="2743200" cy="365125"/>
          </a:xfrm>
        </p:spPr>
        <p:txBody>
          <a:bodyPr/>
          <a:lstStyle/>
          <a:p>
            <a:fld id="{5E735233-A1F1-4A34-A0B0-36F54DC4ECC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372289-08A2-47D6-86D1-28194E37D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4" y="997311"/>
            <a:ext cx="5529263" cy="5601003"/>
          </a:xfrm>
        </p:spPr>
        <p:txBody>
          <a:bodyPr/>
          <a:lstStyle/>
          <a:p>
            <a:r>
              <a:rPr lang="en-US" sz="2400" dirty="0">
                <a:latin typeface="+mn-lt"/>
                <a:cs typeface="Source Sans Pro"/>
              </a:rPr>
              <a:t>(I)GCSE grades 9 to 1 or A* to G</a:t>
            </a:r>
          </a:p>
          <a:p>
            <a:r>
              <a:rPr lang="en-US" sz="2400" dirty="0">
                <a:latin typeface="+mn-lt"/>
                <a:cs typeface="Source Sans Pro"/>
              </a:rPr>
              <a:t>IB levels 7 to 1</a:t>
            </a:r>
          </a:p>
          <a:p>
            <a:r>
              <a:rPr lang="en-US" sz="2400" dirty="0">
                <a:latin typeface="+mn-lt"/>
                <a:cs typeface="Source Sans Pro"/>
              </a:rPr>
              <a:t>A Levels A* to E</a:t>
            </a:r>
          </a:p>
          <a:p>
            <a:r>
              <a:rPr lang="en-US" sz="2400" dirty="0">
                <a:latin typeface="+mn-lt"/>
                <a:cs typeface="Source Sans Pro"/>
              </a:rPr>
              <a:t>We use evidence from </a:t>
            </a:r>
            <a:r>
              <a:rPr lang="en-US" sz="2400" b="1" dirty="0">
                <a:latin typeface="+mn-lt"/>
                <a:cs typeface="Source Sans Pro"/>
              </a:rPr>
              <a:t>the start of the course</a:t>
            </a:r>
            <a:r>
              <a:rPr lang="en-US" sz="2400" dirty="0">
                <a:latin typeface="+mn-lt"/>
                <a:cs typeface="Source Sans Pro"/>
              </a:rPr>
              <a:t> to the point of reporting</a:t>
            </a:r>
          </a:p>
          <a:p>
            <a:r>
              <a:rPr lang="en-US" sz="2400" dirty="0">
                <a:latin typeface="+mn-lt"/>
                <a:cs typeface="Source Sans Pro"/>
              </a:rPr>
              <a:t>Weightings of particular tasks</a:t>
            </a:r>
          </a:p>
          <a:p>
            <a:r>
              <a:rPr lang="en-US" sz="2400" dirty="0">
                <a:latin typeface="+mn-lt"/>
                <a:cs typeface="Source Sans Pro"/>
              </a:rPr>
              <a:t>Coursework, exam practice, classwork and homework, practicals</a:t>
            </a:r>
          </a:p>
          <a:p>
            <a:r>
              <a:rPr lang="en-US" sz="2400" dirty="0">
                <a:latin typeface="+mn-lt"/>
                <a:cs typeface="Source Sans Pro"/>
              </a:rPr>
              <a:t>‘Best fit’</a:t>
            </a:r>
          </a:p>
          <a:p>
            <a:r>
              <a:rPr lang="en-GB" sz="2400" dirty="0">
                <a:latin typeface="+mn-lt"/>
              </a:rPr>
              <a:t>Attainment grade on report is based on achievement to date</a:t>
            </a:r>
          </a:p>
          <a:p>
            <a:r>
              <a:rPr lang="en-GB" sz="2400" dirty="0">
                <a:latin typeface="+mn-lt"/>
              </a:rPr>
              <a:t>Mark schemes &amp; grade boundaries provided by examining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438525-1F09-AE3F-5E78-70DF4D197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45" y="2834357"/>
            <a:ext cx="4236099" cy="1550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1D212-4160-1AB3-14AB-205B360F5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561" y="4607551"/>
            <a:ext cx="4285683" cy="1290718"/>
          </a:xfrm>
          <a:prstGeom prst="rect">
            <a:avLst/>
          </a:prstGeom>
        </p:spPr>
      </p:pic>
      <p:pic>
        <p:nvPicPr>
          <p:cNvPr id="11" name="Picture Placeholder 1" descr="Logo&#10;&#10;Description automatically generated">
            <a:extLst>
              <a:ext uri="{FF2B5EF4-FFF2-40B4-BE49-F238E27FC236}">
                <a16:creationId xmlns:a16="http://schemas.microsoft.com/office/drawing/2014/main" id="{A45851DB-43D4-7D7A-85CE-E026B6AF80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083" y="410263"/>
            <a:ext cx="2155226" cy="2115961"/>
          </a:xfrm>
          <a:prstGeom prst="rect">
            <a:avLst/>
          </a:prstGeom>
          <a:noFill/>
        </p:spPr>
      </p:pic>
      <p:pic>
        <p:nvPicPr>
          <p:cNvPr id="12" name="Picture 4" descr="AQA | Subjects">
            <a:extLst>
              <a:ext uri="{FF2B5EF4-FFF2-40B4-BE49-F238E27FC236}">
                <a16:creationId xmlns:a16="http://schemas.microsoft.com/office/drawing/2014/main" id="{A0C5F6CD-EE99-3696-E798-4BECAE13A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500" r="96000">
                        <a14:foregroundMark x1="6000" y1="58500" x2="24000" y2="66000"/>
                        <a14:foregroundMark x1="24000" y1="66000" x2="53500" y2="33000"/>
                        <a14:foregroundMark x1="53500" y1="33000" x2="63500" y2="56500"/>
                        <a14:foregroundMark x1="63500" y1="56500" x2="83000" y2="55500"/>
                        <a14:foregroundMark x1="83000" y1="55500" x2="71500" y2="44000"/>
                        <a14:foregroundMark x1="73500" y1="68500" x2="23000" y2="65000"/>
                        <a14:foregroundMark x1="23000" y1="65000" x2="40000" y2="56000"/>
                        <a14:foregroundMark x1="40000" y1="56000" x2="94000" y2="49500"/>
                        <a14:foregroundMark x1="94000" y1="49500" x2="93500" y2="51000"/>
                        <a14:foregroundMark x1="94000" y1="33500" x2="94000" y2="48500"/>
                        <a14:foregroundMark x1="94000" y1="34500" x2="94000" y2="48500"/>
                        <a14:foregroundMark x1="97500" y1="53000" x2="96000" y2="34000"/>
                        <a14:foregroundMark x1="96000" y1="34000" x2="96000" y2="33500"/>
                        <a14:foregroundMark x1="5500" y1="63500" x2="26500" y2="65500"/>
                        <a14:foregroundMark x1="19000" y1="58500" x2="29000" y2="5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8561" y="362654"/>
            <a:ext cx="2035340" cy="20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51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CA4644-AC4A-4F07-A4CE-022AA13D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 sz="2800" dirty="0"/>
              <a:t>Arriving at a Key Stage 4 &amp; 5 attainment grades</a:t>
            </a:r>
            <a:endParaRPr lang="en-GB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E608F4-A790-6842-A59D-900D79BF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950" y="6415752"/>
            <a:ext cx="2743200" cy="365125"/>
          </a:xfrm>
        </p:spPr>
        <p:txBody>
          <a:bodyPr/>
          <a:lstStyle/>
          <a:p>
            <a:fld id="{5E735233-A1F1-4A34-A0B0-36F54DC4ECCD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07A02BF-4157-C408-49B5-310C6A3DF6ED}"/>
              </a:ext>
            </a:extLst>
          </p:cNvPr>
          <p:cNvSpPr txBox="1">
            <a:spLocks/>
          </p:cNvSpPr>
          <p:nvPr/>
        </p:nvSpPr>
        <p:spPr>
          <a:xfrm>
            <a:off x="449264" y="6441945"/>
            <a:ext cx="4087811" cy="31273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11111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Assessment &amp; Reports: Secondary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6E232-2B06-7CAA-A05C-985E136D8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927" y="1249366"/>
            <a:ext cx="8402223" cy="23530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E7E259-42A2-76F7-9F91-C3A65B961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55" y="2993408"/>
            <a:ext cx="4700423" cy="3103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821C77-13BE-1004-6831-3E08D47115A0}"/>
              </a:ext>
            </a:extLst>
          </p:cNvPr>
          <p:cNvSpPr txBox="1"/>
          <p:nvPr/>
        </p:nvSpPr>
        <p:spPr>
          <a:xfrm>
            <a:off x="5277285" y="5634876"/>
            <a:ext cx="290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English Y10 T3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7749B4-0B26-7F7F-1DE6-D9E5D0063E48}"/>
              </a:ext>
            </a:extLst>
          </p:cNvPr>
          <p:cNvSpPr txBox="1"/>
          <p:nvPr/>
        </p:nvSpPr>
        <p:spPr>
          <a:xfrm>
            <a:off x="9705836" y="3601084"/>
            <a:ext cx="2030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ICT Y10 T3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87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4BC9-EFFE-CCCB-D993-2AAF2F2A7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769" y="1660607"/>
            <a:ext cx="8794127" cy="3143868"/>
          </a:xfrm>
        </p:spPr>
        <p:txBody>
          <a:bodyPr>
            <a:normAutofit fontScale="90000"/>
          </a:bodyPr>
          <a:lstStyle/>
          <a:p>
            <a:r>
              <a:rPr lang="en-US" dirty="0"/>
              <a:t>W</a:t>
            </a:r>
            <a:r>
              <a:rPr lang="en-TH" dirty="0"/>
              <a:t>hat do the reports tell you?</a:t>
            </a:r>
            <a:br>
              <a:rPr lang="en-TH" dirty="0"/>
            </a:br>
            <a:br>
              <a:rPr lang="en-TH" dirty="0"/>
            </a:br>
            <a:r>
              <a:rPr lang="en-TH" dirty="0"/>
              <a:t>Attainment</a:t>
            </a:r>
            <a:br>
              <a:rPr lang="en-TH" dirty="0"/>
            </a:br>
            <a:r>
              <a:rPr lang="en-TH" dirty="0">
                <a:solidFill>
                  <a:srgbClr val="FF3550"/>
                </a:solidFill>
              </a:rPr>
              <a:t>Target / prediction</a:t>
            </a:r>
            <a:br>
              <a:rPr lang="en-TH" dirty="0"/>
            </a:br>
            <a:r>
              <a:rPr lang="en-TH" dirty="0"/>
              <a:t>approach to learning</a:t>
            </a:r>
            <a:br>
              <a:rPr lang="en-TH" dirty="0"/>
            </a:br>
            <a:r>
              <a:rPr lang="en-TH" dirty="0"/>
              <a:t>effort</a:t>
            </a:r>
            <a:br>
              <a:rPr lang="en-TH" dirty="0"/>
            </a:b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651741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710937-7ADB-4902-A26A-E42DA0E8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 sz="2800" dirty="0"/>
              <a:t>Target setting at Ks3</a:t>
            </a:r>
            <a:br>
              <a:rPr lang="en-US" sz="18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</a:b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4BA0C-06E8-D344-B68A-C5EB408B55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97950" y="6415752"/>
            <a:ext cx="2743200" cy="365125"/>
          </a:xfrm>
        </p:spPr>
        <p:txBody>
          <a:bodyPr/>
          <a:lstStyle/>
          <a:p>
            <a:fld id="{5E735233-A1F1-4A34-A0B0-36F54DC4ECCD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FDC27-5005-AC4F-9E6B-E9E498999E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8"/>
            <a:ext cx="5529263" cy="4702686"/>
          </a:xfrm>
        </p:spPr>
        <p:txBody>
          <a:bodyPr/>
          <a:lstStyle/>
          <a:p>
            <a:r>
              <a:rPr lang="en-US" sz="2400" dirty="0">
                <a:latin typeface="+mn-lt"/>
                <a:cs typeface="Source Sans Pro"/>
              </a:rPr>
              <a:t>Aspirational end of year target for each subject</a:t>
            </a:r>
          </a:p>
          <a:p>
            <a:r>
              <a:rPr lang="en-US" sz="2400" dirty="0">
                <a:latin typeface="+mn-lt"/>
                <a:cs typeface="Source Sans Pro"/>
              </a:rPr>
              <a:t>What the teacher thinks the student should be aiming to achieve by the end of the year</a:t>
            </a:r>
          </a:p>
          <a:p>
            <a:r>
              <a:rPr lang="en-US" sz="2400" dirty="0">
                <a:latin typeface="+mn-lt"/>
                <a:cs typeface="Source Sans Pro"/>
              </a:rPr>
              <a:t>Could be adjusted over the year</a:t>
            </a:r>
          </a:p>
          <a:p>
            <a:r>
              <a:rPr lang="en-US" sz="2400" dirty="0">
                <a:latin typeface="+mn-lt"/>
                <a:cs typeface="Source Sans Pro"/>
              </a:rPr>
              <a:t>Baseline test (CAT4) is used to help generate this target level</a:t>
            </a:r>
          </a:p>
          <a:p>
            <a:r>
              <a:rPr lang="en-US" sz="2400" dirty="0">
                <a:latin typeface="+mn-lt"/>
                <a:cs typeface="Source Sans Pro"/>
              </a:rPr>
              <a:t>Primarily, CAT4 is what we use to judge our performance as teachers and as a school</a:t>
            </a:r>
          </a:p>
          <a:p>
            <a:pPr marL="0" indent="0">
              <a:buNone/>
            </a:pPr>
            <a:endParaRPr lang="en-TH" dirty="0"/>
          </a:p>
        </p:txBody>
      </p:sp>
      <p:pic>
        <p:nvPicPr>
          <p:cNvPr id="4" name="Picture 2" descr="Our GL Education Case Study - Implementing a UK Assessment Model in an  International Context | Intuitive Education | School Improvement |  Education Management | Consulting">
            <a:extLst>
              <a:ext uri="{FF2B5EF4-FFF2-40B4-BE49-F238E27FC236}">
                <a16:creationId xmlns:a16="http://schemas.microsoft.com/office/drawing/2014/main" id="{F26AA80E-D0F4-E985-BD26-065CB0CD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10" y="2524006"/>
            <a:ext cx="3305666" cy="171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gnitive Abilities Test: Fourth Edition (CAT4)">
            <a:extLst>
              <a:ext uri="{FF2B5EF4-FFF2-40B4-BE49-F238E27FC236}">
                <a16:creationId xmlns:a16="http://schemas.microsoft.com/office/drawing/2014/main" id="{EBFFDA06-A0C0-0CA7-A2AF-3A948F5C0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108" y="4622106"/>
            <a:ext cx="3305667" cy="135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854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4B751B-A820-9647-8CDB-C421E98BFB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97950" y="6415752"/>
            <a:ext cx="2743200" cy="365125"/>
          </a:xfrm>
        </p:spPr>
        <p:txBody>
          <a:bodyPr/>
          <a:lstStyle/>
          <a:p>
            <a:fld id="{5E735233-A1F1-4A34-A0B0-36F54DC4ECCD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Picture Placeholder 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0E5195AD-326A-73B1-C36C-81A034A316F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5" r="20415"/>
          <a:stretch>
            <a:fillRect/>
          </a:stretch>
        </p:blipFill>
        <p:spPr>
          <a:xfrm>
            <a:off x="6211888" y="0"/>
            <a:ext cx="5980112" cy="6858000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4495C3-BC31-409A-94B3-4E50B4E0BD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7704" y="1101301"/>
            <a:ext cx="5730821" cy="4655398"/>
          </a:xfrm>
        </p:spPr>
        <p:txBody>
          <a:bodyPr/>
          <a:lstStyle/>
          <a:p>
            <a:r>
              <a:rPr lang="en-US" sz="2400" b="1" dirty="0">
                <a:latin typeface="+mn-lt"/>
                <a:cs typeface="Source Sans Pro"/>
              </a:rPr>
              <a:t>Realistic prediction </a:t>
            </a:r>
            <a:r>
              <a:rPr lang="en-US" sz="2400" dirty="0">
                <a:latin typeface="+mn-lt"/>
                <a:cs typeface="Source Sans Pro"/>
              </a:rPr>
              <a:t>not aspirational like a target</a:t>
            </a:r>
          </a:p>
          <a:p>
            <a:r>
              <a:rPr lang="en-US" sz="2400" dirty="0">
                <a:latin typeface="+mn-lt"/>
                <a:cs typeface="Source Sans Pro"/>
              </a:rPr>
              <a:t>What the teacher thinks the student will be able to achieve by the end of the 2 year course based on current performance</a:t>
            </a:r>
          </a:p>
          <a:p>
            <a:r>
              <a:rPr lang="en-US" sz="2400" dirty="0">
                <a:latin typeface="+mn-lt"/>
                <a:cs typeface="Source Sans Pro"/>
              </a:rPr>
              <a:t>Can be adjusted every term</a:t>
            </a:r>
          </a:p>
          <a:p>
            <a:r>
              <a:rPr lang="en-US" sz="2400" dirty="0">
                <a:latin typeface="+mn-lt"/>
                <a:cs typeface="Source Sans Pro"/>
              </a:rPr>
              <a:t>Fluctuates: skills, knowledge, topics, tasks</a:t>
            </a:r>
          </a:p>
          <a:p>
            <a:r>
              <a:rPr lang="en-US" sz="2400" dirty="0">
                <a:latin typeface="+mn-lt"/>
                <a:cs typeface="Source Sans Pro"/>
              </a:rPr>
              <a:t>Application differs from subject to subject: content covered, portfolio development, course structure</a:t>
            </a:r>
          </a:p>
          <a:p>
            <a:r>
              <a:rPr lang="en-US" sz="2400" dirty="0">
                <a:latin typeface="+mn-lt"/>
                <a:cs typeface="Source Sans Pro"/>
              </a:rPr>
              <a:t>Takes into account coursework and exam practice</a:t>
            </a:r>
          </a:p>
          <a:p>
            <a:endParaRPr lang="en-US" sz="2400" dirty="0">
              <a:latin typeface="Source Sans Pro"/>
              <a:cs typeface="Source Sans Pro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E1C3C2-C62E-46B3-AFC5-C9F1F578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5529261" cy="800102"/>
          </a:xfrm>
        </p:spPr>
        <p:txBody>
          <a:bodyPr/>
          <a:lstStyle/>
          <a:p>
            <a:r>
              <a:rPr lang="en-US" sz="2800" dirty="0"/>
              <a:t>Predictions at KS4 &amp; KS5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141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4BC9-EFFE-CCCB-D993-2AAF2F2A7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769" y="1660607"/>
            <a:ext cx="8794127" cy="3143868"/>
          </a:xfrm>
        </p:spPr>
        <p:txBody>
          <a:bodyPr>
            <a:normAutofit fontScale="90000"/>
          </a:bodyPr>
          <a:lstStyle/>
          <a:p>
            <a:r>
              <a:rPr lang="en-US" dirty="0"/>
              <a:t>W</a:t>
            </a:r>
            <a:r>
              <a:rPr lang="en-TH" dirty="0"/>
              <a:t>hat do the reports tell you?</a:t>
            </a:r>
            <a:br>
              <a:rPr lang="en-TH" dirty="0"/>
            </a:br>
            <a:br>
              <a:rPr lang="en-TH" dirty="0"/>
            </a:br>
            <a:r>
              <a:rPr lang="en-TH" dirty="0"/>
              <a:t>Attainment</a:t>
            </a:r>
            <a:br>
              <a:rPr lang="en-TH" dirty="0"/>
            </a:br>
            <a:r>
              <a:rPr lang="en-TH" dirty="0"/>
              <a:t>Target / prediction</a:t>
            </a:r>
            <a:br>
              <a:rPr lang="en-TH" dirty="0"/>
            </a:br>
            <a:r>
              <a:rPr lang="en-TH" dirty="0">
                <a:solidFill>
                  <a:srgbClr val="FF3550"/>
                </a:solidFill>
              </a:rPr>
              <a:t>approach to learning</a:t>
            </a:r>
            <a:br>
              <a:rPr lang="en-TH" dirty="0"/>
            </a:br>
            <a:r>
              <a:rPr lang="en-TH" dirty="0">
                <a:solidFill>
                  <a:srgbClr val="FF3550"/>
                </a:solidFill>
              </a:rPr>
              <a:t>effort</a:t>
            </a:r>
            <a:br>
              <a:rPr lang="en-TH" dirty="0"/>
            </a:b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11002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4B751B-A820-9647-8CDB-C421E98BFB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97950" y="6415752"/>
            <a:ext cx="2743200" cy="365125"/>
          </a:xfrm>
        </p:spPr>
        <p:txBody>
          <a:bodyPr/>
          <a:lstStyle/>
          <a:p>
            <a:fld id="{5E735233-A1F1-4A34-A0B0-36F54DC4ECCD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4495C3-BC31-409A-94B3-4E50B4E0BD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1775" y="1249366"/>
            <a:ext cx="5529263" cy="529894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sz="3600" dirty="0"/>
              <a:t>What are we trying to capture here?</a:t>
            </a:r>
          </a:p>
          <a:p>
            <a:pPr marL="457200" indent="-457200">
              <a:buAutoNum type="arabicPeriod"/>
            </a:pPr>
            <a:r>
              <a:rPr lang="en-GB" sz="3600" dirty="0"/>
              <a:t>What is the difficulty with this measure?</a:t>
            </a:r>
          </a:p>
          <a:p>
            <a:pPr marL="457200" indent="-457200">
              <a:buAutoNum type="arabicPeriod"/>
            </a:pPr>
            <a:r>
              <a:rPr lang="en-GB" sz="3600" dirty="0"/>
              <a:t>Added in ‘Effort’:</a:t>
            </a:r>
          </a:p>
          <a:p>
            <a:pPr marL="140400" lvl="1" indent="0">
              <a:buNone/>
            </a:pPr>
            <a:r>
              <a:rPr lang="en-GB" sz="3400" dirty="0"/>
              <a:t>	Outstanding</a:t>
            </a:r>
          </a:p>
          <a:p>
            <a:pPr marL="140400" lvl="1" indent="0">
              <a:buNone/>
            </a:pPr>
            <a:r>
              <a:rPr lang="en-GB" sz="3400" dirty="0"/>
              <a:t>	Good </a:t>
            </a:r>
          </a:p>
          <a:p>
            <a:pPr marL="140400" lvl="1" indent="0">
              <a:buNone/>
            </a:pPr>
            <a:r>
              <a:rPr lang="en-GB" sz="3400" dirty="0"/>
              <a:t>	Satisfactory</a:t>
            </a:r>
          </a:p>
          <a:p>
            <a:pPr marL="140400" lvl="1" indent="0">
              <a:buNone/>
            </a:pPr>
            <a:r>
              <a:rPr lang="en-GB" sz="3400" dirty="0"/>
              <a:t>	Poor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E1C3C2-C62E-46B3-AFC5-C9F1F578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5529261" cy="800102"/>
          </a:xfrm>
        </p:spPr>
        <p:txBody>
          <a:bodyPr/>
          <a:lstStyle/>
          <a:p>
            <a:r>
              <a:rPr lang="en-US" sz="2800" dirty="0"/>
              <a:t>Approach to learning</a:t>
            </a:r>
            <a:endParaRPr lang="en-GB" sz="2800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65D9D9F-0E55-072C-C6F0-09A2D9E4F07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3532" r="13532"/>
          <a:stretch>
            <a:fillRect/>
          </a:stretch>
        </p:blipFill>
        <p:spPr>
          <a:xfrm>
            <a:off x="6196014" y="0"/>
            <a:ext cx="598011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7265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4BC9-EFFE-CCCB-D993-2AAF2F2A7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769" y="1660607"/>
            <a:ext cx="8794127" cy="3143868"/>
          </a:xfrm>
        </p:spPr>
        <p:txBody>
          <a:bodyPr>
            <a:normAutofit/>
          </a:bodyPr>
          <a:lstStyle/>
          <a:p>
            <a:r>
              <a:rPr lang="en-US" dirty="0"/>
              <a:t>How do the reports help you to help your child?</a:t>
            </a:r>
            <a:br>
              <a:rPr lang="en-TH" dirty="0"/>
            </a:b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558127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CA4644-AC4A-4F07-A4CE-022AA13D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 sz="2800" dirty="0"/>
              <a:t>Developing independence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E608F4-A790-6842-A59D-900D79BF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950" y="6415752"/>
            <a:ext cx="2743200" cy="365125"/>
          </a:xfrm>
        </p:spPr>
        <p:txBody>
          <a:bodyPr/>
          <a:lstStyle/>
          <a:p>
            <a:fld id="{5E735233-A1F1-4A34-A0B0-36F54DC4ECCD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09CE69-C420-82C4-D790-BDBD1747C7F8}"/>
              </a:ext>
            </a:extLst>
          </p:cNvPr>
          <p:cNvSpPr/>
          <p:nvPr/>
        </p:nvSpPr>
        <p:spPr>
          <a:xfrm>
            <a:off x="592191" y="1102221"/>
            <a:ext cx="97916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Support organisation of time for homework: work towards setting their own schedules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Demonstrate how to breakdown tasks to get them 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Ask them open questions about their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Provide a quiet place to complete homework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Discuss plans for their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Support regular reading around areas of interest and reading for enjoyment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Limit device-time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Encourage independence and personal responsibility as part of daily routines</a:t>
            </a:r>
          </a:p>
          <a:p>
            <a:pPr algn="thaiDist">
              <a:defRPr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597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CA4644-AC4A-4F07-A4CE-022AA13D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GB" sz="2800" dirty="0"/>
              <a:t>Overview of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82D8F-3ECB-4694-8834-649F1BB3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264" y="6408737"/>
            <a:ext cx="4087811" cy="312738"/>
          </a:xfrm>
        </p:spPr>
        <p:txBody>
          <a:bodyPr/>
          <a:lstStyle/>
          <a:p>
            <a:r>
              <a:rPr lang="en-GB" dirty="0"/>
              <a:t>Assessment &amp; Reports: Secondary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E608F4-A790-6842-A59D-900D79BF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950" y="6415752"/>
            <a:ext cx="2743200" cy="365125"/>
          </a:xfrm>
        </p:spPr>
        <p:txBody>
          <a:bodyPr/>
          <a:lstStyle/>
          <a:p>
            <a:fld id="{5E735233-A1F1-4A34-A0B0-36F54DC4ECC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3EFDA70-839E-46FD-8957-023D8E798F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4" y="1881983"/>
            <a:ext cx="5827969" cy="3894137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2800" dirty="0">
                <a:latin typeface="+mn-lt"/>
                <a:cs typeface="Source Sans Pro"/>
              </a:rPr>
              <a:t>Rationale behind our reporting approach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+mn-lt"/>
              <a:cs typeface="Source Sans Pro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latin typeface="+mn-lt"/>
                <a:cs typeface="Source Sans Pro"/>
              </a:rPr>
              <a:t>What do the reports tell you?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+mn-lt"/>
              <a:cs typeface="Source Sans Pro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latin typeface="+mn-lt"/>
                <a:cs typeface="Source Sans Pro"/>
              </a:rPr>
              <a:t>How do they help you to support your child?</a:t>
            </a:r>
          </a:p>
          <a:p>
            <a:endParaRPr lang="en-GB" dirty="0"/>
          </a:p>
        </p:txBody>
      </p:sp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9A41A58F-1532-4EB4-BF2C-4DD67A64DA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933" r="21933"/>
          <a:stretch>
            <a:fillRect/>
          </a:stretch>
        </p:blipFill>
        <p:spPr>
          <a:xfrm>
            <a:off x="7361379" y="1249366"/>
            <a:ext cx="3273141" cy="4417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6592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CA4644-AC4A-4F07-A4CE-022AA13D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 sz="2800" dirty="0"/>
              <a:t>Independent to advanced learner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E608F4-A790-6842-A59D-900D79BF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950" y="6415752"/>
            <a:ext cx="2743200" cy="365125"/>
          </a:xfrm>
        </p:spPr>
        <p:txBody>
          <a:bodyPr/>
          <a:lstStyle/>
          <a:p>
            <a:fld id="{5E735233-A1F1-4A34-A0B0-36F54DC4ECCD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09CE69-C420-82C4-D790-BDBD1747C7F8}"/>
              </a:ext>
            </a:extLst>
          </p:cNvPr>
          <p:cNvSpPr/>
          <p:nvPr/>
        </p:nvSpPr>
        <p:spPr>
          <a:xfrm>
            <a:off x="592191" y="1102221"/>
            <a:ext cx="979167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Support reading around subjects in their own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Support goal setting, by defining smaller achievements along the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Redraft work, or sections of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Take own notes, or add to notes on a topic, independently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Engage with knowledge and information about the world: read the news; scientific journals and magazines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Support reading of enjoyment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Look out for signs your child might be putting too much pressure on themselves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Ensure breaks to exercise and relax with friends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Encourage a balanced range of activities</a:t>
            </a:r>
          </a:p>
          <a:p>
            <a:pPr algn="thaiDist">
              <a:defRPr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873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37E0-D683-4CED-BEF4-01C9007D7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1481137"/>
            <a:ext cx="8953153" cy="3894137"/>
          </a:xfrm>
        </p:spPr>
        <p:txBody>
          <a:bodyPr/>
          <a:lstStyle/>
          <a:p>
            <a:r>
              <a:rPr lang="en-GB" dirty="0"/>
              <a:t>Thank you…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13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CA4644-AC4A-4F07-A4CE-022AA13D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 sz="2800" dirty="0"/>
              <a:t>Key Stage 3 reports</a:t>
            </a:r>
            <a:endParaRPr lang="en-GB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E608F4-A790-6842-A59D-900D79BF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950" y="6415752"/>
            <a:ext cx="2743200" cy="365125"/>
          </a:xfrm>
        </p:spPr>
        <p:txBody>
          <a:bodyPr/>
          <a:lstStyle/>
          <a:p>
            <a:fld id="{5E735233-A1F1-4A34-A0B0-36F54DC4ECCD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19D7E3-14FE-A5CE-3111-BC6F2A62B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31" y="1136799"/>
            <a:ext cx="6236154" cy="4954035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07A02BF-4157-C408-49B5-310C6A3DF6ED}"/>
              </a:ext>
            </a:extLst>
          </p:cNvPr>
          <p:cNvSpPr txBox="1">
            <a:spLocks/>
          </p:cNvSpPr>
          <p:nvPr/>
        </p:nvSpPr>
        <p:spPr>
          <a:xfrm>
            <a:off x="449264" y="6441945"/>
            <a:ext cx="4087811" cy="31273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11111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Assessment &amp; Reports: Secondary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8DDAEC-B464-DB26-75EA-9C34649B137D}"/>
              </a:ext>
            </a:extLst>
          </p:cNvPr>
          <p:cNvSpPr txBox="1"/>
          <p:nvPr/>
        </p:nvSpPr>
        <p:spPr>
          <a:xfrm>
            <a:off x="7148726" y="1469497"/>
            <a:ext cx="433551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Source Sans Pro"/>
              </a:rPr>
              <a:t>3 reports per year: November, April, June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Source Sans Pro"/>
              </a:rPr>
              <a:t>2 Parents Evenings per year: end of T1 and beginning of T3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Source Sans Pro"/>
              </a:rPr>
              <a:t>Data</a:t>
            </a:r>
            <a:r>
              <a:rPr lang="en-US" sz="2800" dirty="0">
                <a:cs typeface="Source Sans Pro"/>
              </a:rPr>
              <a:t>: Attainment Level;  Target Level; Approach to Learning; Effort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Source Sans Pro"/>
              </a:rPr>
              <a:t>Tutor Comment</a:t>
            </a:r>
            <a:endParaRPr lang="en-US" sz="2800" b="1" dirty="0">
              <a:ea typeface="Source Sans Pro"/>
              <a:cs typeface="Source Sans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40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CA4644-AC4A-4F07-A4CE-022AA13D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 sz="2800" dirty="0"/>
              <a:t>Key Stage 4 &amp; 5 reports</a:t>
            </a:r>
            <a:endParaRPr lang="en-GB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E608F4-A790-6842-A59D-900D79BF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950" y="6415752"/>
            <a:ext cx="2743200" cy="365125"/>
          </a:xfrm>
        </p:spPr>
        <p:txBody>
          <a:bodyPr/>
          <a:lstStyle/>
          <a:p>
            <a:fld id="{5E735233-A1F1-4A34-A0B0-36F54DC4ECC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07A02BF-4157-C408-49B5-310C6A3DF6ED}"/>
              </a:ext>
            </a:extLst>
          </p:cNvPr>
          <p:cNvSpPr txBox="1">
            <a:spLocks/>
          </p:cNvSpPr>
          <p:nvPr/>
        </p:nvSpPr>
        <p:spPr>
          <a:xfrm>
            <a:off x="449264" y="6441945"/>
            <a:ext cx="4087811" cy="31273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11111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Assessment &amp; Reports: Secondary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8DDAEC-B464-DB26-75EA-9C34649B137D}"/>
              </a:ext>
            </a:extLst>
          </p:cNvPr>
          <p:cNvSpPr txBox="1"/>
          <p:nvPr/>
        </p:nvSpPr>
        <p:spPr>
          <a:xfrm>
            <a:off x="6830191" y="748079"/>
            <a:ext cx="433551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Source Sans Pro"/>
              </a:rPr>
              <a:t>3 reports per year: November, April, June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Source Sans Pro"/>
              </a:rPr>
              <a:t>2 Parents Evenings per year: end of T1 and </a:t>
            </a:r>
            <a:r>
              <a:rPr lang="en-US" sz="2800" i="1" dirty="0">
                <a:cs typeface="Source Sans Pro"/>
              </a:rPr>
              <a:t>T2 February / March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Source Sans Pro"/>
              </a:rPr>
              <a:t>Data</a:t>
            </a:r>
            <a:r>
              <a:rPr lang="en-US" sz="2800" dirty="0">
                <a:cs typeface="Source Sans Pro"/>
              </a:rPr>
              <a:t>: Attainment Level;  </a:t>
            </a:r>
            <a:r>
              <a:rPr lang="en-US" sz="2800" i="1" dirty="0">
                <a:cs typeface="Source Sans Pro"/>
              </a:rPr>
              <a:t>Prediction</a:t>
            </a:r>
            <a:r>
              <a:rPr lang="en-US" sz="2800" dirty="0">
                <a:cs typeface="Source Sans Pro"/>
              </a:rPr>
              <a:t>; Approach to Learning; Effort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Source Sans Pro"/>
              </a:rPr>
              <a:t>Tutor Comment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ea typeface="Source Sans Pro"/>
                <a:cs typeface="Source Sans Pro"/>
              </a:rPr>
              <a:t>Subject Comments:  </a:t>
            </a:r>
            <a:r>
              <a:rPr lang="en-US" sz="2800" dirty="0">
                <a:ea typeface="Source Sans Pro"/>
                <a:cs typeface="Source Sans Pro"/>
              </a:rPr>
              <a:t>T2 (Y11 &amp; Y13)</a:t>
            </a:r>
          </a:p>
          <a:p>
            <a:r>
              <a:rPr lang="en-US" sz="2800" dirty="0">
                <a:ea typeface="Source Sans Pro"/>
                <a:cs typeface="Source Sans Pro"/>
              </a:rPr>
              <a:t>    T3 (Y10 &amp; Y12)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83F5D-5866-B083-51A4-4FE2EE0DB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64" y="1020660"/>
            <a:ext cx="5520656" cy="525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69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4BC9-EFFE-CCCB-D993-2AAF2F2A7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769" y="1660607"/>
            <a:ext cx="8794127" cy="3143868"/>
          </a:xfrm>
        </p:spPr>
        <p:txBody>
          <a:bodyPr>
            <a:normAutofit fontScale="90000"/>
          </a:bodyPr>
          <a:lstStyle/>
          <a:p>
            <a:r>
              <a:rPr lang="en-US" dirty="0"/>
              <a:t>W</a:t>
            </a:r>
            <a:r>
              <a:rPr lang="en-TH" dirty="0"/>
              <a:t>hat do the reports tell you?</a:t>
            </a:r>
            <a:br>
              <a:rPr lang="en-TH" dirty="0"/>
            </a:br>
            <a:br>
              <a:rPr lang="en-TH" dirty="0"/>
            </a:br>
            <a:r>
              <a:rPr lang="en-TH" dirty="0">
                <a:solidFill>
                  <a:srgbClr val="FF3550"/>
                </a:solidFill>
              </a:rPr>
              <a:t>Attainment</a:t>
            </a:r>
            <a:br>
              <a:rPr lang="en-TH" dirty="0"/>
            </a:br>
            <a:r>
              <a:rPr lang="en-TH" dirty="0"/>
              <a:t>Target / prediction</a:t>
            </a:r>
            <a:br>
              <a:rPr lang="en-TH" dirty="0"/>
            </a:br>
            <a:r>
              <a:rPr lang="en-TH" dirty="0"/>
              <a:t>approach to learning</a:t>
            </a:r>
            <a:br>
              <a:rPr lang="en-TH" dirty="0"/>
            </a:br>
            <a:r>
              <a:rPr lang="en-TH" dirty="0"/>
              <a:t>effort</a:t>
            </a:r>
            <a:br>
              <a:rPr lang="en-TH" dirty="0"/>
            </a:b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70234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CA4644-AC4A-4F07-A4CE-022AA13D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 sz="2800" dirty="0"/>
              <a:t>Secondary school curricula &amp; Assessment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E608F4-A790-6842-A59D-900D79BF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950" y="6415752"/>
            <a:ext cx="2743200" cy="365125"/>
          </a:xfrm>
        </p:spPr>
        <p:txBody>
          <a:bodyPr/>
          <a:lstStyle/>
          <a:p>
            <a:fld id="{5E735233-A1F1-4A34-A0B0-36F54DC4ECC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3A27711-F3A4-422F-C296-A0540C671E33}"/>
              </a:ext>
            </a:extLst>
          </p:cNvPr>
          <p:cNvSpPr/>
          <p:nvPr/>
        </p:nvSpPr>
        <p:spPr>
          <a:xfrm>
            <a:off x="1301858" y="1613647"/>
            <a:ext cx="2810443" cy="3630706"/>
          </a:xfrm>
          <a:prstGeom prst="roundRect">
            <a:avLst/>
          </a:prstGeom>
          <a:solidFill>
            <a:srgbClr val="F0B4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sz="2400" b="1" dirty="0">
                <a:solidFill>
                  <a:schemeClr val="tx1"/>
                </a:solidFill>
              </a:rPr>
              <a:t>Years 7, 8 and 9</a:t>
            </a:r>
          </a:p>
          <a:p>
            <a:pPr algn="ctr"/>
            <a:r>
              <a:rPr lang="en-TH" sz="2400" b="1" dirty="0">
                <a:solidFill>
                  <a:schemeClr val="tx1"/>
                </a:solidFill>
              </a:rPr>
              <a:t>Key Stage 3</a:t>
            </a:r>
          </a:p>
          <a:p>
            <a:pPr algn="ctr"/>
            <a:endParaRPr lang="en-TH" sz="2400" b="1" dirty="0">
              <a:solidFill>
                <a:schemeClr val="tx1"/>
              </a:solidFill>
            </a:endParaRPr>
          </a:p>
          <a:p>
            <a:pPr algn="ctr"/>
            <a:r>
              <a:rPr lang="en-TH" sz="2400" b="1" dirty="0">
                <a:solidFill>
                  <a:schemeClr val="tx1"/>
                </a:solidFill>
              </a:rPr>
              <a:t>1 to 9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312B11-6125-9640-7DBF-CB3DBBB122C3}"/>
              </a:ext>
            </a:extLst>
          </p:cNvPr>
          <p:cNvSpPr/>
          <p:nvPr/>
        </p:nvSpPr>
        <p:spPr>
          <a:xfrm>
            <a:off x="4490581" y="1613647"/>
            <a:ext cx="2933107" cy="3630706"/>
          </a:xfrm>
          <a:prstGeom prst="roundRect">
            <a:avLst/>
          </a:prstGeom>
          <a:solidFill>
            <a:srgbClr val="B3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sz="2400" b="1" dirty="0">
                <a:solidFill>
                  <a:schemeClr val="tx1"/>
                </a:solidFill>
              </a:rPr>
              <a:t>Years 10 and 11</a:t>
            </a:r>
          </a:p>
          <a:p>
            <a:pPr algn="ctr"/>
            <a:r>
              <a:rPr lang="en-TH" sz="2400" b="1" dirty="0">
                <a:solidFill>
                  <a:schemeClr val="tx1"/>
                </a:solidFill>
              </a:rPr>
              <a:t>(I)GCSE</a:t>
            </a:r>
          </a:p>
          <a:p>
            <a:pPr algn="ctr"/>
            <a:endParaRPr lang="en-TH" sz="2400" b="1" dirty="0">
              <a:solidFill>
                <a:schemeClr val="tx1"/>
              </a:solidFill>
            </a:endParaRPr>
          </a:p>
          <a:p>
            <a:pPr algn="ctr"/>
            <a:r>
              <a:rPr lang="en-TH" sz="2400" b="1" dirty="0">
                <a:solidFill>
                  <a:schemeClr val="tx1"/>
                </a:solidFill>
              </a:rPr>
              <a:t>1 to 9 &amp; A* to 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8B2E338-6377-5A98-E4DA-C867C722C53C}"/>
              </a:ext>
            </a:extLst>
          </p:cNvPr>
          <p:cNvSpPr/>
          <p:nvPr/>
        </p:nvSpPr>
        <p:spPr>
          <a:xfrm>
            <a:off x="7804891" y="1613647"/>
            <a:ext cx="2933107" cy="3630706"/>
          </a:xfrm>
          <a:prstGeom prst="roundRect">
            <a:avLst/>
          </a:prstGeom>
          <a:solidFill>
            <a:srgbClr val="E1AA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sz="2400" b="1" dirty="0">
                <a:solidFill>
                  <a:schemeClr val="tx1"/>
                </a:solidFill>
              </a:rPr>
              <a:t>Years 12 and 13</a:t>
            </a:r>
          </a:p>
          <a:p>
            <a:pPr algn="ctr"/>
            <a:r>
              <a:rPr lang="en-TH" sz="2400" b="1" dirty="0">
                <a:solidFill>
                  <a:schemeClr val="tx1"/>
                </a:solidFill>
              </a:rPr>
              <a:t>IB Diploma &amp; </a:t>
            </a:r>
          </a:p>
          <a:p>
            <a:pPr algn="ctr"/>
            <a:r>
              <a:rPr lang="en-TH" sz="2400" b="1" dirty="0">
                <a:solidFill>
                  <a:schemeClr val="tx1"/>
                </a:solidFill>
              </a:rPr>
              <a:t>A Level</a:t>
            </a:r>
          </a:p>
          <a:p>
            <a:pPr algn="ctr"/>
            <a:endParaRPr lang="en-TH" sz="2400" b="1" dirty="0">
              <a:solidFill>
                <a:schemeClr val="tx1"/>
              </a:solidFill>
            </a:endParaRPr>
          </a:p>
          <a:p>
            <a:pPr algn="ctr"/>
            <a:r>
              <a:rPr lang="en-TH" sz="2400" b="1" dirty="0">
                <a:solidFill>
                  <a:schemeClr val="tx1"/>
                </a:solidFill>
              </a:rPr>
              <a:t>1 to 7 &amp; A* to 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91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710937-7ADB-4902-A26A-E42DA0E8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531478"/>
            <a:ext cx="11291886" cy="800102"/>
          </a:xfrm>
        </p:spPr>
        <p:txBody>
          <a:bodyPr/>
          <a:lstStyle/>
          <a:p>
            <a:r>
              <a:rPr lang="en-GB" dirty="0"/>
              <a:t>Key stage 3 attainment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4BA0C-06E8-D344-B68A-C5EB408B55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97950" y="6415752"/>
            <a:ext cx="2743200" cy="365125"/>
          </a:xfrm>
        </p:spPr>
        <p:txBody>
          <a:bodyPr/>
          <a:lstStyle/>
          <a:p>
            <a:fld id="{5E735233-A1F1-4A34-A0B0-36F54DC4ECC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372289-08A2-47D6-86D1-28194E37D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4279" y="1481931"/>
            <a:ext cx="6307999" cy="4633119"/>
          </a:xfrm>
        </p:spPr>
        <p:txBody>
          <a:bodyPr/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Adopted a 1 to 9 scale (9 = the highest)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Students complete assessments and are levelled against criteria for each subject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Different forms of assessment are used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Use evidence from the start of the year to the point of reporting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Same criteria will be used across the 3 years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Criteria created by working back from the skills needed at IB and IGCSE in each subject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7156BA3-7B95-A571-A3BB-B3ED4F4061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3871" b="3871"/>
          <a:stretch>
            <a:fillRect/>
          </a:stretch>
        </p:blipFill>
        <p:spPr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337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710937-7ADB-4902-A26A-E42DA0E8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531478"/>
            <a:ext cx="11291886" cy="800102"/>
          </a:xfrm>
        </p:spPr>
        <p:txBody>
          <a:bodyPr/>
          <a:lstStyle/>
          <a:p>
            <a:r>
              <a:rPr lang="en-GB" dirty="0"/>
              <a:t>Forms of assessment at Key stage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4BA0C-06E8-D344-B68A-C5EB408B55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97950" y="6415752"/>
            <a:ext cx="2743200" cy="365125"/>
          </a:xfrm>
        </p:spPr>
        <p:txBody>
          <a:bodyPr/>
          <a:lstStyle/>
          <a:p>
            <a:fld id="{5E735233-A1F1-4A34-A0B0-36F54DC4ECC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372289-08A2-47D6-86D1-28194E37D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5791" y="1481931"/>
            <a:ext cx="6695456" cy="4633119"/>
          </a:xfrm>
        </p:spPr>
        <p:txBody>
          <a:bodyPr/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End of unit assessments: exam conditions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Practical work: observations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Presentations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Projects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Coursework: where a draft is marked and then a final draft produced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Controlled conditions: notes are allowed, but work produced with a time limit and under exam conditions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ource Sans Pro"/>
              </a:rPr>
              <a:t>End of year assessment: exam conditions (Years 7 and 8 in-class; Year 9 in the gym)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DD6A281-293C-531C-71EC-E5701B43F0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501" r="501"/>
          <a:stretch>
            <a:fillRect/>
          </a:stretch>
        </p:blipFill>
        <p:spPr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0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CA4644-AC4A-4F07-A4CE-022AA13D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 sz="2800" dirty="0"/>
              <a:t>Arriving at a Key Stage 3 attainment grades</a:t>
            </a:r>
            <a:endParaRPr lang="en-GB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E608F4-A790-6842-A59D-900D79BF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950" y="6415752"/>
            <a:ext cx="2743200" cy="365125"/>
          </a:xfrm>
        </p:spPr>
        <p:txBody>
          <a:bodyPr/>
          <a:lstStyle/>
          <a:p>
            <a:fld id="{5E735233-A1F1-4A34-A0B0-36F54DC4ECC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07A02BF-4157-C408-49B5-310C6A3DF6ED}"/>
              </a:ext>
            </a:extLst>
          </p:cNvPr>
          <p:cNvSpPr txBox="1">
            <a:spLocks/>
          </p:cNvSpPr>
          <p:nvPr/>
        </p:nvSpPr>
        <p:spPr>
          <a:xfrm>
            <a:off x="449264" y="6441945"/>
            <a:ext cx="4087811" cy="31273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11111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Assessment &amp; Reports: Secondary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837C2A-ACCA-1D00-0872-C261B4813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08" y="1090220"/>
            <a:ext cx="4087811" cy="4438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8AD02B-97B5-3CE1-ECC3-ED6AF14F5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605" y="1090220"/>
            <a:ext cx="5350435" cy="34295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23FE1D-DAB5-F0AD-91B0-751BEE6EDF7A}"/>
              </a:ext>
            </a:extLst>
          </p:cNvPr>
          <p:cNvSpPr txBox="1"/>
          <p:nvPr/>
        </p:nvSpPr>
        <p:spPr>
          <a:xfrm>
            <a:off x="2199629" y="5615848"/>
            <a:ext cx="305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b="1" dirty="0"/>
              <a:t>English Year 8 Term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D8BF7B-F018-DE8E-6B13-121A070AF791}"/>
              </a:ext>
            </a:extLst>
          </p:cNvPr>
          <p:cNvSpPr txBox="1"/>
          <p:nvPr/>
        </p:nvSpPr>
        <p:spPr>
          <a:xfrm>
            <a:off x="7660341" y="4616759"/>
            <a:ext cx="267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b="1" dirty="0"/>
              <a:t>Maths Year 9 Term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8722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MASTERBRAND" val="33JBNL3U"/>
  <p:tag name="ARTICULATE_DESIGN_ID_SCHOOLS" val="X5IcPeIe"/>
  <p:tag name="ARTICULATE_DESIGN_ID_BILINGUAL LANGUAGE 01" val="93W0bYfq"/>
  <p:tag name="ARTICULATE_DESIGN_ID_BILINGUAL LANGUAGE 02" val="rnDgokBZ"/>
  <p:tag name="ARTICULATE_SLIDE_COUNT" val="55"/>
  <p:tag name="ARTICULATE_PROJECT_OPEN" val="0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ools">
  <a:themeElements>
    <a:clrScheme name="NAE-2">
      <a:dk1>
        <a:srgbClr val="000000"/>
      </a:dk1>
      <a:lt1>
        <a:srgbClr val="FFFFFF"/>
      </a:lt1>
      <a:dk2>
        <a:srgbClr val="003253"/>
      </a:dk2>
      <a:lt2>
        <a:srgbClr val="2FCCD6"/>
      </a:lt2>
      <a:accent1>
        <a:srgbClr val="B3EBF4"/>
      </a:accent1>
      <a:accent2>
        <a:srgbClr val="1D95A4"/>
      </a:accent2>
      <a:accent3>
        <a:srgbClr val="FFCB00"/>
      </a:accent3>
      <a:accent4>
        <a:srgbClr val="E1AA28"/>
      </a:accent4>
      <a:accent5>
        <a:srgbClr val="F0B2A0"/>
      </a:accent5>
      <a:accent6>
        <a:srgbClr val="FF3650"/>
      </a:accent6>
      <a:hlink>
        <a:srgbClr val="2FCCD6"/>
      </a:hlink>
      <a:folHlink>
        <a:srgbClr val="2FCC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F1CF20FA-4A47-48A8-BBC3-AF36DC7AA74A}" vid="{7906740F-3B5B-4E6E-B051-8C0C769E69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3F30759232E4587FFF7906444C326" ma:contentTypeVersion="36" ma:contentTypeDescription="Create a new document." ma:contentTypeScope="" ma:versionID="48e0ee2a1d8e244acb58efedbfe1427c">
  <xsd:schema xmlns:xsd="http://www.w3.org/2001/XMLSchema" xmlns:xs="http://www.w3.org/2001/XMLSchema" xmlns:p="http://schemas.microsoft.com/office/2006/metadata/properties" xmlns:ns2="830545bb-5de0-46ee-ba4b-eee969de33f0" xmlns:ns3="58b129c5-4693-492f-9001-870f7f545f72" targetNamespace="http://schemas.microsoft.com/office/2006/metadata/properties" ma:root="true" ma:fieldsID="4b171e1288b65434c3b18af03cd3a8a7" ns2:_="" ns3:_="">
    <xsd:import namespace="830545bb-5de0-46ee-ba4b-eee969de33f0"/>
    <xsd:import namespace="58b129c5-4693-492f-9001-870f7f545f72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545bb-5de0-46ee-ba4b-eee969de33f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33b3a2e3-323a-4008-9162-83db92f570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129c5-4693-492f-9001-870f7f545f72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2c2d026c-776c-4715-a1ca-f67586fc843a}" ma:internalName="TaxCatchAll" ma:showField="CatchAllData" ma:web="58b129c5-4693-492f-9001-870f7f545f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_Groups xmlns="830545bb-5de0-46ee-ba4b-eee969de33f0" xsi:nil="true"/>
    <Templates xmlns="830545bb-5de0-46ee-ba4b-eee969de33f0" xsi:nil="true"/>
    <DefaultSectionNames xmlns="830545bb-5de0-46ee-ba4b-eee969de33f0" xsi:nil="true"/>
    <Is_Collaboration_Space_Locked xmlns="830545bb-5de0-46ee-ba4b-eee969de33f0" xsi:nil="true"/>
    <AppVersion xmlns="830545bb-5de0-46ee-ba4b-eee969de33f0" xsi:nil="true"/>
    <TeamsChannelId xmlns="830545bb-5de0-46ee-ba4b-eee969de33f0" xsi:nil="true"/>
    <NotebookType xmlns="830545bb-5de0-46ee-ba4b-eee969de33f0" xsi:nil="true"/>
    <Members xmlns="830545bb-5de0-46ee-ba4b-eee969de33f0">
      <UserInfo>
        <DisplayName/>
        <AccountId xsi:nil="true"/>
        <AccountType/>
      </UserInfo>
    </Members>
    <Invited_Leaders xmlns="830545bb-5de0-46ee-ba4b-eee969de33f0" xsi:nil="true"/>
    <FolderType xmlns="830545bb-5de0-46ee-ba4b-eee969de33f0" xsi:nil="true"/>
    <CultureName xmlns="830545bb-5de0-46ee-ba4b-eee969de33f0" xsi:nil="true"/>
    <Owner xmlns="830545bb-5de0-46ee-ba4b-eee969de33f0">
      <UserInfo>
        <DisplayName/>
        <AccountId xsi:nil="true"/>
        <AccountType/>
      </UserInfo>
    </Owner>
    <Invited_Members xmlns="830545bb-5de0-46ee-ba4b-eee969de33f0" xsi:nil="true"/>
    <TaxCatchAll xmlns="58b129c5-4693-492f-9001-870f7f545f72" xsi:nil="true"/>
    <LMS_Mappings xmlns="830545bb-5de0-46ee-ba4b-eee969de33f0" xsi:nil="true"/>
    <IsNotebookLocked xmlns="830545bb-5de0-46ee-ba4b-eee969de33f0" xsi:nil="true"/>
    <Leaders xmlns="830545bb-5de0-46ee-ba4b-eee969de33f0">
      <UserInfo>
        <DisplayName/>
        <AccountId xsi:nil="true"/>
        <AccountType/>
      </UserInfo>
    </Leaders>
    <Math_Settings xmlns="830545bb-5de0-46ee-ba4b-eee969de33f0" xsi:nil="true"/>
    <Has_Leaders_Only_SectionGroup xmlns="830545bb-5de0-46ee-ba4b-eee969de33f0" xsi:nil="true"/>
    <lcf76f155ced4ddcb4097134ff3c332f xmlns="830545bb-5de0-46ee-ba4b-eee969de33f0">
      <Terms xmlns="http://schemas.microsoft.com/office/infopath/2007/PartnerControls"/>
    </lcf76f155ced4ddcb4097134ff3c332f>
    <Member_Groups xmlns="830545bb-5de0-46ee-ba4b-eee969de33f0">
      <UserInfo>
        <DisplayName/>
        <AccountId xsi:nil="true"/>
        <AccountType/>
      </UserInfo>
    </Member_Groups>
    <Self_Registration_Enabled xmlns="830545bb-5de0-46ee-ba4b-eee969de33f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0ED876-D034-45D5-B307-EF392406BC1A}">
  <ds:schemaRefs>
    <ds:schemaRef ds:uri="58b129c5-4693-492f-9001-870f7f545f72"/>
    <ds:schemaRef ds:uri="830545bb-5de0-46ee-ba4b-eee969de33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C8E5EE-82AC-4C25-9DC5-9FA9412E9ADB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58b129c5-4693-492f-9001-870f7f545f72"/>
    <ds:schemaRef ds:uri="http://schemas.microsoft.com/office/2006/metadata/properties"/>
    <ds:schemaRef ds:uri="830545bb-5de0-46ee-ba4b-eee969de33f0"/>
  </ds:schemaRefs>
</ds:datastoreItem>
</file>

<file path=customXml/itemProps3.xml><?xml version="1.0" encoding="utf-8"?>
<ds:datastoreItem xmlns:ds="http://schemas.openxmlformats.org/officeDocument/2006/customXml" ds:itemID="{9F68B90C-4F06-485E-B058-67D58BDEAD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Schools</Template>
  <TotalTime>455</TotalTime>
  <Words>1364</Words>
  <Application>Microsoft Macintosh PowerPoint</Application>
  <PresentationFormat>Widescreen</PresentationFormat>
  <Paragraphs>185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Source Sans Pro</vt:lpstr>
      <vt:lpstr>System Font Regular</vt:lpstr>
      <vt:lpstr>Schools</vt:lpstr>
      <vt:lpstr>assessment &amp; reporting</vt:lpstr>
      <vt:lpstr>Overview of today</vt:lpstr>
      <vt:lpstr>Key Stage 3 reports</vt:lpstr>
      <vt:lpstr>Key Stage 4 &amp; 5 reports</vt:lpstr>
      <vt:lpstr>What do the reports tell you?  Attainment Target / prediction approach to learning effort </vt:lpstr>
      <vt:lpstr>Secondary school curricula &amp; Assessment </vt:lpstr>
      <vt:lpstr>Key stage 3 attainment</vt:lpstr>
      <vt:lpstr>Forms of assessment at Key stage 3</vt:lpstr>
      <vt:lpstr>Arriving at a Key Stage 3 attainment grades</vt:lpstr>
      <vt:lpstr>Advantages of this approach</vt:lpstr>
      <vt:lpstr>Key stage 4 &amp; 5 attainment </vt:lpstr>
      <vt:lpstr>Arriving at a Key Stage 4 &amp; 5 attainment grades</vt:lpstr>
      <vt:lpstr>What do the reports tell you?  Attainment Target / prediction approach to learning effort </vt:lpstr>
      <vt:lpstr>Target setting at Ks3 </vt:lpstr>
      <vt:lpstr>Predictions at KS4 &amp; KS5</vt:lpstr>
      <vt:lpstr>What do the reports tell you?  Attainment Target / prediction approach to learning effort </vt:lpstr>
      <vt:lpstr>Approach to learning</vt:lpstr>
      <vt:lpstr>How do the reports help you to help your child? </vt:lpstr>
      <vt:lpstr>Developing independence</vt:lpstr>
      <vt:lpstr>Independent to advanced learner</vt:lpstr>
      <vt:lpstr>Thank you…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MY PRESENTATION</dc:title>
  <dc:creator>Susan Dineen</dc:creator>
  <cp:lastModifiedBy>Tamara Mckenna</cp:lastModifiedBy>
  <cp:revision>25</cp:revision>
  <cp:lastPrinted>2022-11-09T00:15:29Z</cp:lastPrinted>
  <dcterms:created xsi:type="dcterms:W3CDTF">2022-08-15T04:37:59Z</dcterms:created>
  <dcterms:modified xsi:type="dcterms:W3CDTF">2022-11-09T04:48:14Z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E8C7FF76-8363-422A-A81B-284BE5E1FA3A</vt:lpwstr>
  </property>
  <property fmtid="{D5CDD505-2E9C-101B-9397-08002B2CF9AE}" pid="3" name="ArticulatePath">
    <vt:lpwstr>https://d.docs.live.net/28f8010452fa08a4/Desktop/22032021/Wenesday/Laura/To be worked on/210323_NordAnglie_Powerpoint Template_LB04_Master</vt:lpwstr>
  </property>
  <property fmtid="{D5CDD505-2E9C-101B-9397-08002B2CF9AE}" pid="4" name="ContentTypeId">
    <vt:lpwstr>0x01010048C3F30759232E4587FFF7906444C326</vt:lpwstr>
  </property>
  <property fmtid="{D5CDD505-2E9C-101B-9397-08002B2CF9AE}" pid="5" name="MediaServiceImageTags">
    <vt:lpwstr/>
  </property>
</Properties>
</file>