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DB7E1BD-FF35-4B1E-8E88-7580EE815AEB}" type="datetimeFigureOut">
              <a:rPr lang="zh-CN" altLang="en-US"/>
              <a:pPr>
                <a:defRPr/>
              </a:pPr>
              <a:t>2019/1/17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878076E-168F-42C7-BC4B-127647884E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8674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E3EEF1-8F6C-4988-AE7C-7C339E9CAA4B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3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E3EEF1-8F6C-4988-AE7C-7C339E9CAA4B}" type="slidenum">
              <a:rPr lang="zh-CN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ADC65-552D-49BC-A284-79DBD618FA56}" type="datetimeFigureOut">
              <a:rPr lang="zh-CN" altLang="en-US"/>
              <a:pPr>
                <a:defRPr/>
              </a:pPr>
              <a:t>2019/1/17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D0D9F-C6AB-43DC-A07F-EC55BAB4A0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0B400-CCFC-47C3-AC0E-501C9A2DE377}" type="datetimeFigureOut">
              <a:rPr lang="zh-CN" altLang="en-US"/>
              <a:pPr>
                <a:defRPr/>
              </a:pPr>
              <a:t>2019/1/17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49A5-8B56-4476-8223-E9A89D3E04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CA473-8FE5-4F3F-9C28-F2D7F0E02CEA}" type="datetimeFigureOut">
              <a:rPr lang="zh-CN" altLang="en-US"/>
              <a:pPr>
                <a:defRPr/>
              </a:pPr>
              <a:t>2019/1/17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6DB89-37ED-406B-8FC2-68D1B8BD00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C81B9-7252-43DE-A31D-BF4CD368EABE}" type="datetimeFigureOut">
              <a:rPr lang="zh-CN" altLang="en-US"/>
              <a:pPr>
                <a:defRPr/>
              </a:pPr>
              <a:t>2019/1/17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B9E8A-8017-4C2C-B804-59CF6E4CAD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4AC30-006E-452D-B4A5-82A1B7ED3CC2}" type="datetimeFigureOut">
              <a:rPr lang="zh-CN" altLang="en-US"/>
              <a:pPr>
                <a:defRPr/>
              </a:pPr>
              <a:t>2019/1/17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DB0DE-1B11-457B-971E-0D5D9EF0739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99690-9203-47B8-AE2A-E8EF627E870E}" type="datetimeFigureOut">
              <a:rPr lang="zh-CN" altLang="en-US"/>
              <a:pPr>
                <a:defRPr/>
              </a:pPr>
              <a:t>2019/1/17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5A922-6B9D-45D7-98DF-B3218F41D8C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79DB3-0D5F-487A-850F-E9D13558B0CC}" type="datetimeFigureOut">
              <a:rPr lang="zh-CN" altLang="en-US"/>
              <a:pPr>
                <a:defRPr/>
              </a:pPr>
              <a:t>2019/1/17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FBFC0-3EF1-4453-A43E-7CE2EF107C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88C21-C1FB-441F-9F60-58C40FCFF925}" type="datetimeFigureOut">
              <a:rPr lang="zh-CN" altLang="en-US"/>
              <a:pPr>
                <a:defRPr/>
              </a:pPr>
              <a:t>2019/1/17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84B84-4D4A-4F6C-95C1-7D0CB659B8E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B9CE1-34A7-4C5B-95FB-8EBF1152120E}" type="datetimeFigureOut">
              <a:rPr lang="zh-CN" altLang="en-US"/>
              <a:pPr>
                <a:defRPr/>
              </a:pPr>
              <a:t>2019/1/17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C8646-C225-48BF-A19E-FA94EEE29B2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F87-79CD-45FD-BFD1-A96896DDDC0E}" type="datetimeFigureOut">
              <a:rPr lang="zh-CN" altLang="en-US"/>
              <a:pPr>
                <a:defRPr/>
              </a:pPr>
              <a:t>2019/1/17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865BC-D285-4182-8894-87E6DC935F8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16151-14CD-4D35-9D73-DC56DF8F29DF}" type="datetimeFigureOut">
              <a:rPr lang="zh-CN" altLang="en-US"/>
              <a:pPr>
                <a:defRPr/>
              </a:pPr>
              <a:t>2019/1/17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FB17B-9FD6-4D51-9758-76149BACE52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E0A98E-DA49-429E-996A-3B30EC709799}" type="datetimeFigureOut">
              <a:rPr lang="zh-CN" altLang="en-US"/>
              <a:pPr>
                <a:defRPr/>
              </a:pPr>
              <a:t>2019/1/17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31ED89A-F2CA-462B-9BB0-A1AE393AC0E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5"/>
          <p:cNvSpPr txBox="1">
            <a:spLocks/>
          </p:cNvSpPr>
          <p:nvPr/>
        </p:nvSpPr>
        <p:spPr bwMode="auto">
          <a:xfrm>
            <a:off x="8924925" y="6459538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F4FDE79-5654-437A-8803-0447B7A43522}" type="slidenum">
              <a:rPr lang="en-US" altLang="zh-CN" sz="900">
                <a:solidFill>
                  <a:srgbClr val="FFFFFF"/>
                </a:solidFill>
                <a:latin typeface="Calibri" pitchFamily="34" charset="0"/>
              </a:rPr>
              <a:pPr algn="r"/>
              <a:t>1</a:t>
            </a:fld>
            <a:endParaRPr lang="en-US" altLang="zh-CN" sz="9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338" name="矩形 15"/>
          <p:cNvSpPr>
            <a:spLocks noChangeArrowheads="1"/>
          </p:cNvSpPr>
          <p:nvPr/>
        </p:nvSpPr>
        <p:spPr bwMode="auto">
          <a:xfrm>
            <a:off x="1143000" y="33338"/>
            <a:ext cx="9126538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2400" b="1" dirty="0">
                <a:solidFill>
                  <a:srgbClr val="7C7C7C"/>
                </a:solidFill>
                <a:latin typeface="Tempus Sans ITC"/>
                <a:ea typeface="Microsoft YaHei UI"/>
                <a:cs typeface="Microsoft YaHei UI"/>
              </a:rPr>
              <a:t>LIS CD Lunch Menu       </a:t>
            </a:r>
            <a:r>
              <a:rPr lang="en-US" altLang="zh-CN" sz="2400" b="1" dirty="0" smtClean="0">
                <a:solidFill>
                  <a:srgbClr val="7C7C7C"/>
                </a:solidFill>
                <a:latin typeface="Tempus Sans ITC"/>
                <a:ea typeface="Microsoft YaHei UI"/>
                <a:cs typeface="Microsoft YaHei UI"/>
              </a:rPr>
              <a:t>Jan21-Jan25</a:t>
            </a:r>
            <a:endParaRPr lang="en-US" altLang="zh-CN" sz="2400" b="1" dirty="0">
              <a:solidFill>
                <a:srgbClr val="7C7C7C"/>
              </a:solidFill>
              <a:latin typeface="Tempus Sans ITC"/>
              <a:ea typeface="Microsoft YaHei UI"/>
              <a:cs typeface="Microsoft YaHei UI"/>
            </a:endParaRPr>
          </a:p>
          <a:p>
            <a:r>
              <a:rPr lang="zh-CN" altLang="en-US" sz="2400" b="1" dirty="0">
                <a:solidFill>
                  <a:srgbClr val="7C7C7C"/>
                </a:solidFill>
                <a:latin typeface="Tempus Sans ITC"/>
                <a:ea typeface="微软雅黑" pitchFamily="34" charset="-122"/>
              </a:rPr>
              <a:t>成都乐盟学校午餐菜单</a:t>
            </a:r>
            <a:endParaRPr lang="zh-CN" altLang="en-US" sz="2400" b="1" dirty="0">
              <a:solidFill>
                <a:srgbClr val="7F7F7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339" name="Picture 6" descr="D:\Documents\Eurest\A_DCSH\Concepts\ENVIRONMENTS\enviromen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0975" y="19050"/>
            <a:ext cx="282098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451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453772"/>
              </p:ext>
            </p:extLst>
          </p:nvPr>
        </p:nvGraphicFramePr>
        <p:xfrm>
          <a:off x="584200" y="914400"/>
          <a:ext cx="10972800" cy="6447552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1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Monday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星期一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Tuesday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星期二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Wednesday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星期三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Thursday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星期四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Friday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星期五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Soup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汤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i="0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Sour Soup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kern="1200" dirty="0" smtClean="0">
                          <a:solidFill>
                            <a:srgbClr val="00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酸辣汤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  <a:sym typeface="宋体" charset="-122"/>
                      </a:endParaRPr>
                    </a:p>
                  </a:txBody>
                  <a:tcPr marL="9525" marR="9525" marT="954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Barley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大麦汤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3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Lentil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扁豆汤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3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Tomato eggs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番茄鸡蛋汤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3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宋体" charset="-122"/>
                        </a:rPr>
                        <a:t>Red Bean Soup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宋体" charset="-122"/>
                        </a:rPr>
                        <a:t>红豆汤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  <a:sym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32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8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Asian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亚洲餐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Moo </a:t>
                      </a:r>
                      <a:r>
                        <a:rPr kumimoji="0" lang="en-US" altLang="zh-C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Shu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Pork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木须肉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Sweet sour stir fried meat with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鱼香肉丝</a:t>
                      </a: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Kung </a:t>
                      </a:r>
                      <a:r>
                        <a:rPr kumimoji="0" lang="en-US" altLang="zh-C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Pao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Chicken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宫保鸡丁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Beef Curry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咖喱牛肉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Grill Malaysian Chicken Satay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马来西亚鸡肉沙爹</a:t>
                      </a:r>
                    </a:p>
                  </a:txBody>
                  <a:tcPr marL="9525" marR="9525" marT="955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0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Stir fry Celery and Tofu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1" dirty="0" smtClean="0">
                          <a:solidFill>
                            <a:srgbClr val="000099"/>
                          </a:solidFill>
                        </a:rPr>
                        <a:t>芹菜肉沫豆腐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Soya Sauteed Tomato Eggplant Potato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 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地三鲜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Bamboo Shoot with Bean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莴笋炒香干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 Chinese Cabbage with Vinegar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醋溜白菜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 Lotus Snow Pea Mushroom Carrot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荷塘小炒</a:t>
                      </a: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3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8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8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 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63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Western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西餐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BBQ  Chicken Wings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BBQ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烤鸡翅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  <a:sym typeface="+mn-ea"/>
                      </a:endParaRPr>
                    </a:p>
                  </a:txBody>
                  <a:tcPr marL="9525" marR="9525" marT="955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Baked Chicken with Cauliflower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菜花烤鸡肉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Kikkoman Meat stir fry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龟甲万酱炒肉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Chicken Schnitzel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炸鸡排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  <a:sym typeface="+mn-ea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宋体" charset="-122"/>
                          <a:cs typeface="Arial" charset="0"/>
                        </a:rPr>
                        <a:t>Stir Fry green pepper with meat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青椒炒肉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4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Broccoli,Carrot,Sweet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Corn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西兰花胡萝卜玉米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 Tomato with Pea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豌豆炒番茄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Sauteed Mix Vegetable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菜花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玉米笋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胡萝卜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豌豆</a:t>
                      </a: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Stir Fry cauliflower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炒菜花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Sweet Sour Vegetable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甜酸蔬菜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甜豆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玉米笋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胡萝卜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29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Fried Potato with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土豆炒蘑菇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2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Potato Casserole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焗土豆泥</a:t>
                      </a: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Stuffed Potato with Vegetable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蔬菜土豆</a:t>
                      </a: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Paprika Potato Wedge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烤辣味土豆角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Roast Potato Chip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烤薯条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2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宋体" charset="-122"/>
                          <a:cs typeface="Arial" charset="0"/>
                        </a:rPr>
                        <a:t>Noodle Station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Arial" charset="0"/>
                        <a:ea typeface="宋体" charset="-122"/>
                        <a:cs typeface="Arial" charset="0"/>
                      </a:endParaRPr>
                    </a:p>
                  </a:txBody>
                  <a:tcPr marL="9526" marR="9526" marT="948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Beijing Noodles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北京炸酱面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Rice Noodles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云南米线</a:t>
                      </a:r>
                      <a:r>
                        <a:rPr kumimoji="0" lang="zh-CN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Singapore fried Noodles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新加坡炒裸条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7" marR="9527" marT="9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Shaanxi Pork Noodle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陕西猪肉面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7" marR="9527" marT="953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宋体" charset="-122"/>
                        </a:rPr>
                        <a:t>Dumplings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宋体" charset="-122"/>
                        </a:rPr>
                        <a:t>水饺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  <a:sym typeface="宋体" charset="-122"/>
                      </a:endParaRP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  <a:sym typeface="宋体" charset="-122"/>
                      </a:endParaRP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  <a:sym typeface="宋体" charset="-122"/>
                      </a:endParaRPr>
                    </a:p>
                  </a:txBody>
                  <a:tcPr marL="9527" marR="9527" marT="953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宋体" charset="-122"/>
                        </a:rPr>
                        <a:t>Fruit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宋体" charset="-122"/>
                        </a:rPr>
                        <a:t>饮料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Fruit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水果 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宋体" charset="-122"/>
                        </a:rPr>
                        <a:t>Salad Bar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宋体" charset="-122"/>
                        </a:rPr>
                        <a:t>沙拉吧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Daily Salad Bar 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每日沙拉吧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4431" name="Picture 7"/>
          <p:cNvPicPr>
            <a:picLocks noChangeAspect="1"/>
          </p:cNvPicPr>
          <p:nvPr/>
        </p:nvPicPr>
        <p:blipFill>
          <a:blip r:embed="rId4"/>
          <a:srcRect b="42860"/>
          <a:stretch>
            <a:fillRect/>
          </a:stretch>
        </p:blipFill>
        <p:spPr bwMode="auto">
          <a:xfrm>
            <a:off x="946150" y="7243763"/>
            <a:ext cx="177482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468938" y="6459538"/>
            <a:ext cx="6005512" cy="1173162"/>
          </a:xfrm>
          <a:prstGeom prst="roundRect">
            <a:avLst>
              <a:gd name="adj" fmla="val 13788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00" b="1" dirty="0">
                <a:latin typeface="Century Gothic" panose="020B0502020202020204" pitchFamily="34" charset="0"/>
              </a:rPr>
              <a:t>Nutritional  Facts </a:t>
            </a:r>
            <a:r>
              <a:rPr lang="en-US" altLang="zh-CN" sz="900" b="1" dirty="0" smtClean="0">
                <a:latin typeface="Century Gothic" panose="020B0502020202020204" pitchFamily="34" charset="0"/>
              </a:rPr>
              <a:t>                       </a:t>
            </a:r>
            <a:r>
              <a:rPr lang="en-US" altLang="zh-CN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Energy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(Kcal)</a:t>
            </a:r>
            <a:r>
              <a:rPr lang="zh-CN" altLang="en-US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Protein (g) 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Carbohydrate (g)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Fat (g) 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Salt(mg)</a:t>
            </a:r>
            <a:endParaRPr lang="en-US" altLang="zh-CN" sz="900" b="1" dirty="0" smtClean="0">
              <a:latin typeface="Century Gothic" panose="020B0502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b="1" dirty="0" smtClean="0">
                <a:latin typeface="Century Gothic" panose="020B0502020202020204" pitchFamily="34" charset="0"/>
              </a:rPr>
              <a:t>营</a:t>
            </a:r>
            <a:r>
              <a:rPr lang="zh-CN" altLang="en-US" sz="900" b="1" dirty="0">
                <a:latin typeface="Century Gothic" panose="020B0502020202020204" pitchFamily="34" charset="0"/>
              </a:rPr>
              <a:t>养分析</a:t>
            </a:r>
            <a:r>
              <a:rPr lang="en-US" altLang="zh-CN" sz="900" b="1" dirty="0" smtClean="0">
                <a:latin typeface="Century Gothic" panose="020B0502020202020204" pitchFamily="34" charset="0"/>
              </a:rPr>
              <a:t>:                                             </a:t>
            </a:r>
            <a:r>
              <a:rPr lang="en-US" altLang="zh-CN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852                         </a:t>
            </a:r>
            <a:r>
              <a:rPr lang="en-US" altLang="zh-CN" sz="900" b="1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33                            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108                        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32          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2511</a:t>
            </a:r>
            <a:endParaRPr lang="en-US" altLang="zh-CN" sz="900" b="1" dirty="0">
              <a:solidFill>
                <a:srgbClr val="632523"/>
              </a:solidFill>
              <a:latin typeface="Century Gothic" panose="020B0502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altLang="zh-CN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Nutritional Recommendation: 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Energy (Kcal)</a:t>
            </a:r>
            <a:r>
              <a:rPr lang="zh-CN" altLang="en-US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</a:t>
            </a:r>
            <a:r>
              <a:rPr lang="zh-CN" altLang="en-US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Protein (g)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Carbohydrate (g)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 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Fat (g)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 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Salt(mg</a:t>
            </a:r>
            <a:r>
              <a:rPr lang="en-US" altLang="zh-CN" sz="9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营</a:t>
            </a:r>
            <a:r>
              <a:rPr lang="zh-CN" alt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养摄入建</a:t>
            </a:r>
            <a:r>
              <a:rPr lang="zh-CN" altLang="en-US" sz="9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议</a:t>
            </a:r>
            <a:r>
              <a:rPr lang="en-US" altLang="zh-CN" sz="900" dirty="0">
                <a:latin typeface="Century Gothic" panose="020B0502020202020204" pitchFamily="34" charset="0"/>
              </a:rPr>
              <a:t>	</a:t>
            </a:r>
            <a:r>
              <a:rPr lang="en-US" altLang="zh-CN" sz="900" b="1">
                <a:solidFill>
                  <a:srgbClr val="FF0000"/>
                </a:solidFill>
                <a:latin typeface="Century Gothic" panose="020B0502020202020204" pitchFamily="34" charset="0"/>
              </a:rPr>
              <a:t>  </a:t>
            </a:r>
            <a:r>
              <a:rPr lang="en-US" altLang="zh-CN" sz="900" b="1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                      </a:t>
            </a:r>
            <a:r>
              <a:rPr lang="en-US" altLang="zh-CN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900                         </a:t>
            </a:r>
            <a:r>
              <a:rPr lang="en-US" altLang="zh-CN" sz="900" b="1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35                            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113                        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34          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2400</a:t>
            </a:r>
            <a:endParaRPr lang="en-US" altLang="zh-CN" sz="900" b="1" dirty="0">
              <a:solidFill>
                <a:srgbClr val="632523"/>
              </a:solidFill>
              <a:latin typeface="Century Gothic" panose="020B0502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900" b="1" dirty="0">
              <a:solidFill>
                <a:srgbClr val="632523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000" b="1" dirty="0">
              <a:solidFill>
                <a:srgbClr val="FF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Number Placeholder 5"/>
          <p:cNvSpPr txBox="1">
            <a:spLocks/>
          </p:cNvSpPr>
          <p:nvPr/>
        </p:nvSpPr>
        <p:spPr bwMode="auto">
          <a:xfrm>
            <a:off x="8924925" y="6459538"/>
            <a:ext cx="2057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F4FDE79-5654-437A-8803-0447B7A43522}" type="slidenum">
              <a:rPr lang="en-US" altLang="zh-CN" sz="900">
                <a:solidFill>
                  <a:srgbClr val="FFFFFF"/>
                </a:solidFill>
                <a:latin typeface="Calibri" pitchFamily="34" charset="0"/>
              </a:rPr>
              <a:pPr algn="r"/>
              <a:t>2</a:t>
            </a:fld>
            <a:endParaRPr lang="en-US" altLang="zh-CN" sz="9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4338" name="矩形 15"/>
          <p:cNvSpPr>
            <a:spLocks noChangeArrowheads="1"/>
          </p:cNvSpPr>
          <p:nvPr/>
        </p:nvSpPr>
        <p:spPr bwMode="auto">
          <a:xfrm>
            <a:off x="1143000" y="33338"/>
            <a:ext cx="9126538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CN" sz="2400" b="1" dirty="0" smtClean="0">
                <a:solidFill>
                  <a:srgbClr val="7C7C7C"/>
                </a:solidFill>
                <a:latin typeface="Tempus Sans ITC"/>
                <a:ea typeface="Microsoft YaHei UI"/>
                <a:cs typeface="Microsoft YaHei UI"/>
              </a:rPr>
              <a:t>PK-JK Classes Lunch </a:t>
            </a:r>
            <a:r>
              <a:rPr lang="en-US" altLang="zh-CN" sz="2400" b="1" dirty="0">
                <a:solidFill>
                  <a:srgbClr val="7C7C7C"/>
                </a:solidFill>
                <a:latin typeface="Tempus Sans ITC"/>
                <a:ea typeface="Microsoft YaHei UI"/>
                <a:cs typeface="Microsoft YaHei UI"/>
              </a:rPr>
              <a:t>Menu       </a:t>
            </a:r>
            <a:r>
              <a:rPr lang="en-US" altLang="zh-CN" sz="2400" b="1" dirty="0" smtClean="0">
                <a:solidFill>
                  <a:srgbClr val="7C7C7C"/>
                </a:solidFill>
                <a:latin typeface="Tempus Sans ITC"/>
                <a:ea typeface="Microsoft YaHei UI"/>
                <a:cs typeface="Microsoft YaHei UI"/>
              </a:rPr>
              <a:t>Jan21-Jan25</a:t>
            </a:r>
            <a:endParaRPr lang="en-US" altLang="zh-CN" sz="2400" b="1" dirty="0">
              <a:solidFill>
                <a:srgbClr val="7C7C7C"/>
              </a:solidFill>
              <a:latin typeface="Tempus Sans ITC"/>
              <a:ea typeface="Microsoft YaHei UI"/>
              <a:cs typeface="Microsoft YaHei UI"/>
            </a:endParaRPr>
          </a:p>
          <a:p>
            <a:r>
              <a:rPr lang="zh-CN" altLang="en-US" sz="2400" b="1" dirty="0">
                <a:solidFill>
                  <a:srgbClr val="7C7C7C"/>
                </a:solidFill>
                <a:latin typeface="Tempus Sans ITC"/>
                <a:ea typeface="微软雅黑" pitchFamily="34" charset="-122"/>
              </a:rPr>
              <a:t>成都乐盟学校午餐菜单</a:t>
            </a:r>
            <a:endParaRPr lang="zh-CN" altLang="en-US" sz="2400" b="1" dirty="0">
              <a:solidFill>
                <a:srgbClr val="7F7F7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4339" name="Picture 6" descr="D:\Documents\Eurest\A_DCSH\Concepts\ENVIRONMENTS\enviromen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00975" y="19050"/>
            <a:ext cx="2820988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451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97347"/>
              </p:ext>
            </p:extLst>
          </p:nvPr>
        </p:nvGraphicFramePr>
        <p:xfrm>
          <a:off x="584200" y="914400"/>
          <a:ext cx="10972800" cy="5148314"/>
        </p:xfrm>
        <a:graphic>
          <a:graphicData uri="http://schemas.openxmlformats.org/drawingml/2006/table">
            <a:tbl>
              <a:tblPr/>
              <a:tblGrid>
                <a:gridCol w="82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0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15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Monday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星期一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Tuesday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星期二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Wednesday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星期三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Thursday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星期四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Friday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星期五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entury Gothic"/>
                        <a:ea typeface="宋体" charset="-122"/>
                      </a:endParaRPr>
                    </a:p>
                  </a:txBody>
                  <a:tcPr marL="3823" marR="3823" marT="380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Asian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亚洲餐</a:t>
                      </a:r>
                    </a:p>
                  </a:txBody>
                  <a:tcPr marL="9526" marR="9526" marT="954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Moo </a:t>
                      </a:r>
                      <a:r>
                        <a:rPr kumimoji="0" lang="en-US" altLang="zh-C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Shu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Pork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木须肉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Sweet sour stir fried meat with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200" b="1" i="0" kern="1200" dirty="0" smtClean="0">
                          <a:solidFill>
                            <a:srgbClr val="0033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鱼香肉丝</a:t>
                      </a: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24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Kung Pao Chicken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宫保鸡丁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Beef Curry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咖喱牛肉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Grill Malaysian Chicken Satay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马来西亚鸡肉沙爹</a:t>
                      </a:r>
                    </a:p>
                  </a:txBody>
                  <a:tcPr marL="9525" marR="9525" marT="9551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403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Stir fry Celery and Tofu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CN" altLang="en-US" sz="1200" b="1" dirty="0" smtClean="0">
                          <a:solidFill>
                            <a:srgbClr val="000099"/>
                          </a:solidFill>
                        </a:rPr>
                        <a:t>芹菜豆腐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Soya Sauteed Tomato Eggplant Potato         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 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地三鲜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Bamboo Shoot with Bean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Curd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莴笋炒香干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 Chinese Cabbage with Vinegar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醋溜白菜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 Lotus Snow Pea Mushroom Carrot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荷塘小炒</a:t>
                      </a: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32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8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</a:t>
                      </a: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8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Steam Rice 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宋体" charset="-122"/>
                        <a:ea typeface="宋体" charset="-122"/>
                      </a:endParaRPr>
                    </a:p>
                    <a:p>
                      <a:pPr marL="0" marR="0" lvl="0" indent="0" algn="ctr" defTabSz="1025525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米饭</a:t>
                      </a:r>
                    </a:p>
                  </a:txBody>
                  <a:tcPr marL="9526" marR="9526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7632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Western Dish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entury Gothic"/>
                          <a:ea typeface="宋体" charset="-122"/>
                        </a:rPr>
                        <a:t>西餐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Baked Chicken Wings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烤鸡翅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  <a:sym typeface="+mn-ea"/>
                      </a:endParaRPr>
                    </a:p>
                  </a:txBody>
                  <a:tcPr marL="9525" marR="9525" marT="955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Baked Chicken with Cauliflower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菜花烤鸡肉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Kikkoman Meat stir fry vegetables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龟甲万酱炒肉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Chicken Schnitzel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  <a:sym typeface="+mn-ea"/>
                        </a:rPr>
                        <a:t>炸鸡排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  <a:sym typeface="+mn-ea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Arial" charset="0"/>
                          <a:ea typeface="宋体" charset="-122"/>
                          <a:cs typeface="Arial" charset="0"/>
                        </a:rPr>
                        <a:t>Stir Fry green pepper with meat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青椒炒肉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2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245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Broccoli,Carrot,Sweet</a:t>
                      </a: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Corn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西兰花胡萝卜玉米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Sauteed Tomato with Pea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豌豆炒番茄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Sauteed Mix Vegetable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菜花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玉米笋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胡萝卜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豌豆</a:t>
                      </a: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Stir Fry cauliflower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炒菜花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1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 Sweet Sour Vegetable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甜酸蔬菜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甜豆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玉米笋</a:t>
                      </a: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/</a:t>
                      </a: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胡萝卜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5" marR="9525" marT="9553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913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Fried Potato with Mushroom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土豆炒蘑菇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2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Potato Casserole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焗土豆泥</a:t>
                      </a: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Stuffed Potato with Vegetable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蔬菜土豆</a:t>
                      </a: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Paprika Potato Wedge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烤辣味土豆角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3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Roast Potato Chip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烤薯条</a:t>
                      </a:r>
                      <a:endParaRPr kumimoji="0" lang="en-US" alt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9526" marR="9526" marT="9528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宋体" charset="-122"/>
                        </a:rPr>
                        <a:t>Fruit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宋体" charset="-122"/>
                        </a:rPr>
                        <a:t>饮料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Fruit 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水果 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5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宋体" charset="-122"/>
                        </a:rPr>
                        <a:t>Salad Bar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 Gothic"/>
                          <a:ea typeface="宋体" charset="-122"/>
                        </a:rPr>
                        <a:t>沙拉吧</a:t>
                      </a: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DA24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Daily Salad Bar </a:t>
                      </a:r>
                      <a:r>
                        <a:rPr kumimoji="0" lang="zh-CN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宋体" charset="-122"/>
                          <a:ea typeface="宋体" charset="-122"/>
                        </a:rPr>
                        <a:t>每日沙拉吧</a:t>
                      </a:r>
                    </a:p>
                  </a:txBody>
                  <a:tcPr marL="9525" marR="9525" marT="9479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4431" name="Picture 7"/>
          <p:cNvPicPr>
            <a:picLocks noChangeAspect="1"/>
          </p:cNvPicPr>
          <p:nvPr/>
        </p:nvPicPr>
        <p:blipFill>
          <a:blip r:embed="rId4"/>
          <a:srcRect b="42860"/>
          <a:stretch>
            <a:fillRect/>
          </a:stretch>
        </p:blipFill>
        <p:spPr bwMode="auto">
          <a:xfrm>
            <a:off x="946150" y="7243763"/>
            <a:ext cx="177482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5611660" y="5398719"/>
            <a:ext cx="5862789" cy="1365619"/>
          </a:xfrm>
          <a:prstGeom prst="roundRect">
            <a:avLst>
              <a:gd name="adj" fmla="val 2885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900" b="1" dirty="0">
                <a:latin typeface="Century Gothic" panose="020B0502020202020204" pitchFamily="34" charset="0"/>
              </a:rPr>
              <a:t>Nutritional  Facts </a:t>
            </a:r>
            <a:r>
              <a:rPr lang="en-US" altLang="zh-CN" sz="900" b="1" dirty="0" smtClean="0">
                <a:latin typeface="Century Gothic" panose="020B0502020202020204" pitchFamily="34" charset="0"/>
              </a:rPr>
              <a:t>                       </a:t>
            </a:r>
            <a:r>
              <a:rPr lang="en-US" altLang="zh-CN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Energy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(Kcal)</a:t>
            </a:r>
            <a:r>
              <a:rPr lang="zh-CN" altLang="en-US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Protein (g) 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Carbohydrate (g)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Fat (g) 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Salt(mg)</a:t>
            </a:r>
            <a:endParaRPr lang="en-US" altLang="zh-CN" sz="900" b="1" dirty="0" smtClean="0">
              <a:latin typeface="Century Gothic" panose="020B0502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b="1" dirty="0" smtClean="0">
                <a:latin typeface="Century Gothic" panose="020B0502020202020204" pitchFamily="34" charset="0"/>
              </a:rPr>
              <a:t>营</a:t>
            </a:r>
            <a:r>
              <a:rPr lang="zh-CN" altLang="en-US" sz="900" b="1" dirty="0">
                <a:latin typeface="Century Gothic" panose="020B0502020202020204" pitchFamily="34" charset="0"/>
              </a:rPr>
              <a:t>养分析</a:t>
            </a:r>
            <a:r>
              <a:rPr lang="en-US" altLang="zh-CN" sz="900" b="1" dirty="0" smtClean="0">
                <a:latin typeface="Century Gothic" panose="020B0502020202020204" pitchFamily="34" charset="0"/>
              </a:rPr>
              <a:t>:                                             </a:t>
            </a:r>
            <a:r>
              <a:rPr lang="en-US" altLang="zh-CN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430                         </a:t>
            </a:r>
            <a:r>
              <a:rPr lang="en-US" altLang="zh-CN" sz="900" b="1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21                           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73                  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     20          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1241</a:t>
            </a:r>
            <a:endParaRPr lang="en-US" altLang="zh-CN" sz="900" b="1" dirty="0">
              <a:solidFill>
                <a:srgbClr val="632523"/>
              </a:solidFill>
              <a:latin typeface="Century Gothic" panose="020B0502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CA" altLang="zh-CN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Nutritional Recommendation:  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Energy (Kcal)</a:t>
            </a:r>
            <a:r>
              <a:rPr lang="zh-CN" altLang="en-US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</a:t>
            </a:r>
            <a:r>
              <a:rPr lang="zh-CN" altLang="en-US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</a:t>
            </a:r>
            <a:r>
              <a:rPr lang="en-US" altLang="zh-CN" sz="900" b="1" dirty="0">
                <a:solidFill>
                  <a:srgbClr val="333399"/>
                </a:solidFill>
                <a:latin typeface="Century Gothic" panose="020B0502020202020204" pitchFamily="34" charset="0"/>
              </a:rPr>
              <a:t>Protein (g)          </a:t>
            </a:r>
            <a:r>
              <a:rPr lang="en-US" altLang="zh-CN" sz="900" b="1" dirty="0">
                <a:solidFill>
                  <a:srgbClr val="339966"/>
                </a:solidFill>
                <a:latin typeface="Century Gothic" panose="020B0502020202020204" pitchFamily="34" charset="0"/>
              </a:rPr>
              <a:t>Carbohydrate (g)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       </a:t>
            </a:r>
            <a:r>
              <a:rPr lang="en-US" altLang="zh-CN" sz="900" b="1" dirty="0">
                <a:solidFill>
                  <a:srgbClr val="FFCC00"/>
                </a:solidFill>
                <a:latin typeface="Century Gothic" panose="020B0502020202020204" pitchFamily="34" charset="0"/>
              </a:rPr>
              <a:t>Fat (g)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 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Salt(mg</a:t>
            </a:r>
            <a:r>
              <a:rPr lang="en-US" altLang="zh-CN" sz="900" b="1" dirty="0">
                <a:solidFill>
                  <a:srgbClr val="632523"/>
                </a:solidFill>
                <a:latin typeface="Century Gothic" panose="020B0502020202020204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营</a:t>
            </a:r>
            <a:r>
              <a:rPr lang="zh-CN" alt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养摄入建</a:t>
            </a:r>
            <a:r>
              <a:rPr lang="zh-CN" altLang="en-US" sz="900" b="1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议</a:t>
            </a:r>
            <a:r>
              <a:rPr lang="en-US" altLang="zh-CN" sz="900" dirty="0">
                <a:latin typeface="Century Gothic" panose="020B0502020202020204" pitchFamily="34" charset="0"/>
              </a:rPr>
              <a:t>	</a:t>
            </a:r>
            <a:r>
              <a:rPr lang="en-US" altLang="zh-CN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</a:t>
            </a:r>
            <a:r>
              <a:rPr lang="en-US" altLang="zh-CN" sz="9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                      440                         </a:t>
            </a:r>
            <a:r>
              <a:rPr lang="en-US" altLang="zh-CN" sz="900" b="1" dirty="0" smtClean="0">
                <a:solidFill>
                  <a:srgbClr val="333399"/>
                </a:solidFill>
                <a:latin typeface="Century Gothic" panose="020B0502020202020204" pitchFamily="34" charset="0"/>
              </a:rPr>
              <a:t>20                              </a:t>
            </a:r>
            <a:r>
              <a:rPr lang="en-US" altLang="zh-CN" sz="900" b="1" dirty="0" smtClean="0">
                <a:solidFill>
                  <a:srgbClr val="339966"/>
                </a:solidFill>
                <a:latin typeface="Century Gothic" panose="020B0502020202020204" pitchFamily="34" charset="0"/>
              </a:rPr>
              <a:t>68                          </a:t>
            </a:r>
            <a:r>
              <a:rPr lang="en-US" altLang="zh-CN" sz="900" b="1" dirty="0" smtClean="0">
                <a:solidFill>
                  <a:srgbClr val="FFCC00"/>
                </a:solidFill>
                <a:latin typeface="Century Gothic" panose="020B0502020202020204" pitchFamily="34" charset="0"/>
              </a:rPr>
              <a:t>21              </a:t>
            </a:r>
            <a:r>
              <a:rPr lang="en-US" altLang="zh-CN" sz="900" b="1" dirty="0" smtClean="0">
                <a:solidFill>
                  <a:srgbClr val="632523"/>
                </a:solidFill>
                <a:latin typeface="Century Gothic" panose="020B0502020202020204" pitchFamily="34" charset="0"/>
              </a:rPr>
              <a:t>1200</a:t>
            </a:r>
            <a:endParaRPr lang="en-US" altLang="zh-CN" sz="900" b="1" dirty="0">
              <a:solidFill>
                <a:srgbClr val="632523"/>
              </a:solidFill>
              <a:latin typeface="Century Gothic" panose="020B0502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900" b="1" dirty="0">
              <a:solidFill>
                <a:srgbClr val="632523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1000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15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804</Words>
  <Application>Microsoft Office PowerPoint</Application>
  <PresentationFormat>Widescreen</PresentationFormat>
  <Paragraphs>209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微软雅黑</vt:lpstr>
      <vt:lpstr>Microsoft YaHei UI</vt:lpstr>
      <vt:lpstr>宋体</vt:lpstr>
      <vt:lpstr>Arial</vt:lpstr>
      <vt:lpstr>Calibri</vt:lpstr>
      <vt:lpstr>Calibri Light</vt:lpstr>
      <vt:lpstr>Century Gothic</vt:lpstr>
      <vt:lpstr>Tempus Sans ITC</vt:lpstr>
      <vt:lpstr>Office 主题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tony.xue</dc:creator>
  <cp:lastModifiedBy>Lynn Luo</cp:lastModifiedBy>
  <cp:revision>181</cp:revision>
  <dcterms:created xsi:type="dcterms:W3CDTF">2018-04-06T01:17:57Z</dcterms:created>
  <dcterms:modified xsi:type="dcterms:W3CDTF">2019-01-17T07:38:35Z</dcterms:modified>
</cp:coreProperties>
</file>