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68" r:id="rId3"/>
    <p:sldId id="298" r:id="rId4"/>
    <p:sldId id="300" r:id="rId5"/>
    <p:sldId id="299" r:id="rId6"/>
    <p:sldId id="301" r:id="rId7"/>
    <p:sldId id="294" r:id="rId8"/>
    <p:sldId id="302" r:id="rId9"/>
    <p:sldId id="303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769100" cy="9906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53" autoAdjust="0"/>
  </p:normalViewPr>
  <p:slideViewPr>
    <p:cSldViewPr>
      <p:cViewPr varScale="1">
        <p:scale>
          <a:sx n="113" d="100"/>
          <a:sy n="113" d="100"/>
        </p:scale>
        <p:origin x="15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106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0DCD6AB-9D59-4AE6-AB91-FD2F0D1E9FAE}" type="datetimeFigureOut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4F20C8-A18E-41A8-AB04-B54961A769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8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08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9350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877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955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943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16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08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08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08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943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14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623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819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19679E-92BE-41FF-B125-57DE626B185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50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A49D-761E-4C69-9A88-2BE0397C0EAA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2E97-7883-4B05-B4E2-821722273F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4B26-C8C7-4D52-9DEC-13FBE0E2B8B8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9757-D434-421C-B85A-30590CA336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8E77-4371-4BC3-9BE3-C6876047400C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8030-6C0B-4359-9D4C-727F6B34AB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9DB2-C8A8-44E2-A5AA-0D6CCA06C849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E9D-C5A7-443A-916C-2BDD39B2CD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8FA4-E62C-411D-9EEF-CB1D9CD936B2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6127-9D56-42BB-8BFD-923D23D998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57AC9-34DC-4EF7-9A5B-74D141C63AD5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A08B-1E2E-4E35-B8FB-19402362FB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F9CF4-D47A-4263-8F26-9F6B0618F796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6D45-37D8-420A-9932-5C95792C5E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2262-D84A-4188-B9AF-9177370D62F8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3F84-722C-43B6-BCEB-860E787CF6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ABAD-AFD2-4F18-946E-D76BF21B674D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AB279-4C9E-4793-A6B2-CA9E42CDF9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000E-6D9A-47B7-9F05-42D190D33F1C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217D-A224-4DC3-821B-132A7F879A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F6A5-062D-452D-B33B-B4137963304D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1B7D-328C-4AD0-A756-E986033411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96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969709-83B5-4664-AB29-107B045E510A}" type="datetime1">
              <a:rPr lang="zh-CN" altLang="en-US"/>
              <a:pPr>
                <a:defRPr/>
              </a:pPr>
              <a:t>2019/1/29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20A1F2-7A71-489E-86FB-4EF8A48032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382C5-4E77-4BCE-BBEE-A5A6DEEC1A33}" type="slidenum">
              <a:rPr lang="zh-CN" altLang="en-US"/>
              <a:pPr>
                <a:defRPr/>
              </a:pPr>
              <a:t>1</a:t>
            </a:fld>
            <a:endParaRPr lang="zh-CN" altLang="en-US"/>
          </a:p>
        </p:txBody>
      </p:sp>
      <p:pic>
        <p:nvPicPr>
          <p:cNvPr id="30726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5184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04" y="1772817"/>
            <a:ext cx="7772400" cy="926356"/>
          </a:xfrm>
        </p:spPr>
        <p:txBody>
          <a:bodyPr/>
          <a:lstStyle/>
          <a:p>
            <a:r>
              <a:rPr lang="en-US" altLang="en-US" dirty="0">
                <a:sym typeface="News Gothic MT" charset="0"/>
              </a:rPr>
              <a:t>January 30, 2019</a:t>
            </a:r>
            <a:br>
              <a:rPr lang="en-US" altLang="en-US" dirty="0">
                <a:sym typeface="News Gothic MT" charset="0"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8353" y="2697000"/>
            <a:ext cx="6400800" cy="2460191"/>
          </a:xfrm>
        </p:spPr>
        <p:txBody>
          <a:bodyPr/>
          <a:lstStyle/>
          <a:p>
            <a:r>
              <a:rPr lang="en-US" altLang="en-US" sz="4800" b="1" dirty="0" err="1">
                <a:solidFill>
                  <a:schemeClr val="tx2">
                    <a:lumMod val="75000"/>
                  </a:schemeClr>
                </a:solidFill>
                <a:latin typeface="Didot" charset="0"/>
                <a:sym typeface="Didot" charset="0"/>
              </a:rPr>
              <a:t>Léman’s</a:t>
            </a:r>
            <a:r>
              <a:rPr lang="en-US" altLang="en-US" sz="4800" b="1" dirty="0">
                <a:solidFill>
                  <a:schemeClr val="tx2">
                    <a:lumMod val="75000"/>
                  </a:schemeClr>
                </a:solidFill>
                <a:latin typeface="Didot" charset="0"/>
                <a:sym typeface="Didot" charset="0"/>
              </a:rPr>
              <a:t> Parent Academy: </a:t>
            </a:r>
            <a:br>
              <a:rPr lang="en-US" altLang="en-US" sz="4800" b="1" dirty="0">
                <a:solidFill>
                  <a:schemeClr val="tx2">
                    <a:lumMod val="75000"/>
                  </a:schemeClr>
                </a:solidFill>
                <a:latin typeface="Didot" charset="0"/>
                <a:sym typeface="Didot" charset="0"/>
              </a:rPr>
            </a:br>
            <a:r>
              <a:rPr lang="en-US" altLang="en-US" sz="4800" b="1" dirty="0">
                <a:solidFill>
                  <a:schemeClr val="tx2">
                    <a:lumMod val="75000"/>
                  </a:schemeClr>
                </a:solidFill>
                <a:latin typeface="Didot" charset="0"/>
                <a:sym typeface="Didot" charset="0"/>
              </a:rPr>
              <a:t>Digital Citizenship at home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Simple Rules for Internet Safety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2461681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Don’t share personal information on open 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Tell someone if something makes me feel uncomfortable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Never “meet” someone in person whom I’ve first “met” online, without talking to parents.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Never upload pictures on open websites without parents permission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Never respond to mean or inappropriate emails or text - tell someone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Talk to parents before going online with mobile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 Light"/>
              </a:rPr>
              <a:t>Don’t share passwords - Even with close friends</a:t>
            </a:r>
          </a:p>
        </p:txBody>
      </p:sp>
    </p:spTree>
    <p:extLst>
      <p:ext uri="{BB962C8B-B14F-4D97-AF65-F5344CB8AC3E}">
        <p14:creationId xmlns:p14="http://schemas.microsoft.com/office/powerpoint/2010/main" val="907816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11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App Safety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2461681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 Light"/>
              </a:rPr>
              <a:t>Test apps before allowing them to use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 Light"/>
              </a:rPr>
              <a:t>Don’t give them full reign with credit card or Google Play or iTunes gift card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 Light"/>
              </a:rPr>
              <a:t>Approve all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 Light"/>
              </a:rPr>
              <a:t>Watch for ads on free apps</a:t>
            </a:r>
          </a:p>
        </p:txBody>
      </p:sp>
    </p:spTree>
    <p:extLst>
      <p:ext uri="{BB962C8B-B14F-4D97-AF65-F5344CB8AC3E}">
        <p14:creationId xmlns:p14="http://schemas.microsoft.com/office/powerpoint/2010/main" val="414517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12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Cyberbullying – What is it?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3608" y="2778045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Myriad Pro Light"/>
              </a:rPr>
              <a:t>Cyberbullying is the use of digital-communication tools (such as the Internet and cell phones) to make another person feel angry, sad, or scared, usually again and again.</a:t>
            </a:r>
          </a:p>
        </p:txBody>
      </p:sp>
    </p:spTree>
    <p:extLst>
      <p:ext uri="{BB962C8B-B14F-4D97-AF65-F5344CB8AC3E}">
        <p14:creationId xmlns:p14="http://schemas.microsoft.com/office/powerpoint/2010/main" val="414463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13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Cyberbullying Signs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2921" y="2224758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Myriad Pro Light"/>
              </a:rPr>
              <a:t>The Bully – 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Your child has </a:t>
            </a:r>
            <a:r>
              <a:rPr lang="en-US" sz="1400" b="1" u="sng" dirty="0">
                <a:latin typeface="Myriad Pro Light"/>
              </a:rPr>
              <a:t>a large number of social networking accounts </a:t>
            </a:r>
            <a:r>
              <a:rPr lang="en-US" sz="1400" dirty="0">
                <a:latin typeface="Myriad Pro Light"/>
              </a:rPr>
              <a:t>on multiple sites, which may be a sign they're using accounts to harass others.</a:t>
            </a:r>
          </a:p>
          <a:p>
            <a:pPr marL="279400" indent="-279400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You overhear insults, snarky remarks or sarcastic laughter while your child is online or texting.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Your child becomes secretive about their online activity</a:t>
            </a:r>
            <a:r>
              <a:rPr lang="en-US" sz="1400" dirty="0">
                <a:latin typeface="Myriad Pro Light"/>
              </a:rPr>
              <a:t>: they quickly change the screen or hide their mobile device if you interrupt them and may become annoyed when you walk in on them.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They spend long hours online</a:t>
            </a:r>
            <a:r>
              <a:rPr lang="en-US" sz="1400" dirty="0">
                <a:latin typeface="Myriad Pro Light"/>
              </a:rPr>
              <a:t>, almost obsessively, perhaps finding times to be online when the rest of the family is asleep.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Your child is spending time with friends who behave in ways that are mean or uncaring. Often, children engage in cyberbullying to fit in with a new peer group.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They don't seem to care if their words or actions hurt others</a:t>
            </a:r>
            <a:r>
              <a:rPr lang="en-US" sz="1400" dirty="0">
                <a:latin typeface="Myriad Pro Light"/>
              </a:rPr>
              <a:t>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Other characteristics of those who bully: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They may become frustrated, and act out their frustration with aggression.</a:t>
            </a:r>
          </a:p>
          <a:p>
            <a:pPr marL="279400" indent="-279400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They may resist following rules.</a:t>
            </a:r>
          </a:p>
          <a:p>
            <a:pPr marL="279400" indent="-279400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They may be judgmental and critical of others.</a:t>
            </a:r>
          </a:p>
          <a:p>
            <a:pPr marL="279400" indent="-279400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They may be experiencing difficulties at home or have less parental involvement.</a:t>
            </a:r>
          </a:p>
          <a:p>
            <a:endParaRPr lang="en-US" sz="2800" dirty="0">
              <a:latin typeface="Myriad Pro Light"/>
            </a:endParaRPr>
          </a:p>
          <a:p>
            <a:endParaRPr lang="en-US" sz="2800" dirty="0">
              <a:latin typeface="Myriad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915860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14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Cyberbullying Signs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2921" y="2224758"/>
            <a:ext cx="67687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Myriad Pro Light"/>
              </a:rPr>
              <a:t>The Victim – 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Your child begins to </a:t>
            </a:r>
            <a:r>
              <a:rPr lang="en-US" sz="1400" b="1" u="sng" dirty="0">
                <a:latin typeface="Myriad Pro Light"/>
              </a:rPr>
              <a:t>avoid using their mobile device or computer</a:t>
            </a:r>
            <a:r>
              <a:rPr lang="en-US" sz="1400" dirty="0">
                <a:latin typeface="Myriad Pro Light"/>
              </a:rPr>
              <a:t>. Or, conversely, they begin to spend much more time texting, gaming or using social networking sites.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They appear upset, withdrawn or angry after receiving emails, instant messages or text messages.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Your child becomes more </a:t>
            </a:r>
            <a:r>
              <a:rPr lang="en-US" sz="1400" b="1" u="sng" dirty="0">
                <a:latin typeface="Myriad Pro Light"/>
              </a:rPr>
              <a:t>secretive about their online activities</a:t>
            </a:r>
            <a:r>
              <a:rPr lang="en-US" sz="1400" dirty="0">
                <a:latin typeface="Myriad Pro Light"/>
              </a:rPr>
              <a:t> and avoids conversations that have to do with their computer or mobile device.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Your child is reluctant to leave the house</a:t>
            </a:r>
            <a:r>
              <a:rPr lang="en-US" sz="1400" dirty="0">
                <a:latin typeface="Myriad Pro Light"/>
              </a:rPr>
              <a:t>; they begin avoiding social situations they used to enjoy or withdraw from family and friends.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They begin falling behind in school work </a:t>
            </a:r>
            <a:r>
              <a:rPr lang="en-US" sz="1400" dirty="0">
                <a:latin typeface="Myriad Pro Light"/>
              </a:rPr>
              <a:t>or their grades go down.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They become reluctant to go to school</a:t>
            </a:r>
            <a:r>
              <a:rPr lang="en-US" sz="1400" dirty="0">
                <a:latin typeface="Myriad Pro Light"/>
              </a:rPr>
              <a:t>, or completely refuse.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b="1" u="sng" dirty="0">
                <a:latin typeface="Myriad Pro Light"/>
              </a:rPr>
              <a:t>Your child appears sad</a:t>
            </a:r>
            <a:r>
              <a:rPr lang="en-US" sz="1400" dirty="0">
                <a:latin typeface="Myriad Pro Light"/>
              </a:rPr>
              <a:t>, frustrated, impatient or angry much more than usual.</a:t>
            </a:r>
          </a:p>
          <a:p>
            <a:pPr marL="279399" indent="-279399" defTabSz="457200">
              <a:buSzPct val="60000"/>
              <a:buChar char="•"/>
              <a:defRPr sz="2100" b="0">
                <a:solidFill>
                  <a:srgbClr val="4A4A4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1400" dirty="0">
                <a:latin typeface="Myriad Pro Light"/>
              </a:rPr>
              <a:t>They are having trouble sleeping, or show less interest in eating.</a:t>
            </a:r>
          </a:p>
          <a:p>
            <a:endParaRPr lang="en-US" sz="2800" dirty="0">
              <a:latin typeface="Myriad Pro Light"/>
            </a:endParaRPr>
          </a:p>
          <a:p>
            <a:endParaRPr lang="en-US" sz="2800" dirty="0">
              <a:latin typeface="Myriad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400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15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Our Commitment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3608" y="2778045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Myriad Pro Light"/>
              </a:rPr>
              <a:t>We are here to help. Let us know if you have any questions, concerns or comments!</a:t>
            </a:r>
          </a:p>
        </p:txBody>
      </p:sp>
    </p:spTree>
    <p:extLst>
      <p:ext uri="{BB962C8B-B14F-4D97-AF65-F5344CB8AC3E}">
        <p14:creationId xmlns:p14="http://schemas.microsoft.com/office/powerpoint/2010/main" val="118216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2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subTitle" idx="1"/>
          </p:nvPr>
        </p:nvSpPr>
        <p:spPr bwMode="auto">
          <a:xfrm>
            <a:off x="1371600" y="1500188"/>
            <a:ext cx="6400800" cy="11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7500" y="2699346"/>
            <a:ext cx="8509000" cy="407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</a:rPr>
              <a:t>Translation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Introductions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Purpose of today’s session</a:t>
            </a:r>
          </a:p>
          <a:p>
            <a:r>
              <a:rPr lang="en-US" altLang="en-US" sz="2400" dirty="0" err="1">
                <a:solidFill>
                  <a:schemeClr val="tx1"/>
                </a:solidFill>
              </a:rPr>
              <a:t>Ms</a:t>
            </a:r>
            <a:r>
              <a:rPr lang="en-US" altLang="en-US" sz="2400" dirty="0">
                <a:solidFill>
                  <a:schemeClr val="tx1"/>
                </a:solidFill>
              </a:rPr>
              <a:t> Cynthia Reneau, Director of Ed Technology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3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subTitle" idx="1"/>
          </p:nvPr>
        </p:nvSpPr>
        <p:spPr bwMode="auto">
          <a:xfrm>
            <a:off x="1371600" y="1500188"/>
            <a:ext cx="6400800" cy="11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Purpose of today’s session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7500" y="2699346"/>
            <a:ext cx="8509000" cy="407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chemeClr val="tx1"/>
                </a:solidFill>
              </a:rPr>
              <a:t>Learning how to manage devices at home and teach good digital citizenship</a:t>
            </a:r>
          </a:p>
        </p:txBody>
      </p:sp>
    </p:spTree>
    <p:extLst>
      <p:ext uri="{BB962C8B-B14F-4D97-AF65-F5344CB8AC3E}">
        <p14:creationId xmlns:p14="http://schemas.microsoft.com/office/powerpoint/2010/main" val="421794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subTitle" idx="1"/>
          </p:nvPr>
        </p:nvSpPr>
        <p:spPr bwMode="auto">
          <a:xfrm>
            <a:off x="1371600" y="1500188"/>
            <a:ext cx="6400800" cy="11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Model Good Behavior</a:t>
            </a:r>
          </a:p>
        </p:txBody>
      </p:sp>
      <p:sp>
        <p:nvSpPr>
          <p:cNvPr id="9" name="Content Placeholder 2"/>
          <p:cNvSpPr txBox="1">
            <a:spLocks noGrp="1"/>
          </p:cNvSpPr>
          <p:nvPr/>
        </p:nvSpPr>
        <p:spPr>
          <a:xfrm>
            <a:off x="571128" y="2483445"/>
            <a:ext cx="7278092" cy="3872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fontScale="70000" lnSpcReduction="20000"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dirty="0"/>
              <a:t>Our students learn from us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Show them we can disconnect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Establish limits for ourselves – especially around our children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Set up charging stations for all devices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Plan activities away from technology 100%</a:t>
            </a:r>
          </a:p>
          <a:p>
            <a:r>
              <a:rPr dirty="0"/>
              <a:t>Become Tech Savvy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Learn to work a mobile device, text, send photos, social network.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Have your kids teach you</a:t>
            </a:r>
          </a:p>
          <a:p>
            <a:pPr marL="777875" lvl="1" indent="-333375">
              <a:spcBef>
                <a:spcPts val="600"/>
              </a:spcBef>
              <a:defRPr sz="24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dirty="0"/>
              <a:t>Pay attention to what they are doing online and understand it.</a:t>
            </a:r>
          </a:p>
        </p:txBody>
      </p:sp>
    </p:spTree>
    <p:extLst>
      <p:ext uri="{BB962C8B-B14F-4D97-AF65-F5344CB8AC3E}">
        <p14:creationId xmlns:p14="http://schemas.microsoft.com/office/powerpoint/2010/main" val="388873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5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subTitle" idx="1"/>
          </p:nvPr>
        </p:nvSpPr>
        <p:spPr bwMode="auto">
          <a:xfrm>
            <a:off x="970927" y="1340738"/>
            <a:ext cx="7454900" cy="11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Familiarizing Yourself with Technology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9284" y="2084628"/>
            <a:ext cx="8067516" cy="4271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Have your child show you what they are learning in technology</a:t>
            </a: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Take some continuing education courses</a:t>
            </a: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Use technology every day in some way - Read the news, blogs, etc.</a:t>
            </a: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Update your technology - buy a new computer, iPad or smart phone.  </a:t>
            </a: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Find ways to use technology - Read sports, play crosswords, organize collections or recipes</a:t>
            </a:r>
          </a:p>
        </p:txBody>
      </p:sp>
    </p:spTree>
    <p:extLst>
      <p:ext uri="{BB962C8B-B14F-4D97-AF65-F5344CB8AC3E}">
        <p14:creationId xmlns:p14="http://schemas.microsoft.com/office/powerpoint/2010/main" val="10881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subTitle" idx="1"/>
          </p:nvPr>
        </p:nvSpPr>
        <p:spPr bwMode="auto">
          <a:xfrm>
            <a:off x="611560" y="1532624"/>
            <a:ext cx="7454900" cy="11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  <a:lvl2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2pPr>
            <a:lvl3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3pPr>
            <a:lvl4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4pPr>
            <a:lvl5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panose="020B0603020202020204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2C7C9F"/>
                </a:solidFill>
                <a:latin typeface="Trebuchet MS" charset="0"/>
                <a:ea typeface="ヒラギノ角ゴ ProN W3" charset="0"/>
                <a:cs typeface="ヒラギノ角ゴ ProN W3" charset="0"/>
                <a:sym typeface="Trebuchet MS" charset="0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Know!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2100296"/>
            <a:ext cx="8067516" cy="4271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It’s not always “homework” (but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 they are not lying)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 Light"/>
              <a:sym typeface="Helvetica Neue"/>
            </a:endParaRPr>
          </a:p>
          <a:p>
            <a:pPr marL="866775" lvl="1" indent="-422275" defTabSz="554990" fontAlgn="auto">
              <a:spcBef>
                <a:spcPts val="0"/>
              </a:spcBef>
              <a:defRPr sz="3040"/>
            </a:pPr>
            <a:r>
              <a:rPr lang="en-US" sz="2400" kern="0" dirty="0">
                <a:latin typeface="Myriad Pro Light"/>
              </a:rPr>
              <a:t>Watch for distractions</a:t>
            </a:r>
          </a:p>
          <a:p>
            <a:pPr marL="1311275" lvl="2" indent="-422275" defTabSz="554990" fontAlgn="auto">
              <a:spcBef>
                <a:spcPts val="0"/>
              </a:spcBef>
              <a:defRPr sz="3040"/>
            </a:pPr>
            <a:r>
              <a:rPr lang="en-US" sz="2400" kern="0" dirty="0">
                <a:latin typeface="Myriad Pro Light"/>
              </a:rPr>
              <a:t>Music/music videos</a:t>
            </a:r>
          </a:p>
          <a:p>
            <a:pPr marL="1311275" lvl="2" indent="-422275" defTabSz="554990" fontAlgn="auto">
              <a:spcBef>
                <a:spcPts val="0"/>
              </a:spcBef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Games</a:t>
            </a: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Look at their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 history</a:t>
            </a:r>
          </a:p>
          <a:p>
            <a:pPr marL="866775" lvl="1" indent="-422275" defTabSz="554990" fontAlgn="auto">
              <a:spcBef>
                <a:spcPts val="0"/>
              </a:spcBef>
              <a:defRPr sz="3040"/>
            </a:pPr>
            <a:r>
              <a:rPr lang="en-US" sz="2400" kern="0" baseline="0" dirty="0">
                <a:latin typeface="Myriad Pro Light"/>
              </a:rPr>
              <a:t>If</a:t>
            </a:r>
            <a:r>
              <a:rPr lang="en-US" sz="2400" kern="0" dirty="0">
                <a:latin typeface="Myriad Pro Light"/>
              </a:rPr>
              <a:t> they are deleting their history, find out why</a:t>
            </a:r>
          </a:p>
          <a:p>
            <a:pPr marL="866775" lvl="1" indent="-422275" defTabSz="554990" fontAlgn="auto">
              <a:spcBef>
                <a:spcPts val="0"/>
              </a:spcBef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Set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 parental controls on history or don’t allow them to delete it.</a:t>
            </a:r>
          </a:p>
          <a:p>
            <a:pPr marL="422275" indent="-422275" defTabSz="554990" fontAlgn="auto">
              <a:spcBef>
                <a:spcPts val="0"/>
              </a:spcBef>
              <a:defRPr sz="3040"/>
            </a:pPr>
            <a:r>
              <a:rPr lang="en-US" sz="2400" kern="0" baseline="0" dirty="0">
                <a:latin typeface="Myriad Pro Light"/>
              </a:rPr>
              <a:t>Window Switching – POS (parent over shoulder)</a:t>
            </a:r>
            <a:r>
              <a:rPr lang="en-US" sz="2400" kern="0" dirty="0">
                <a:latin typeface="Myriad Pro Light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 Light"/>
              <a:sym typeface="Helvetica Neue"/>
            </a:endParaRPr>
          </a:p>
          <a:p>
            <a:pPr marL="422275" marR="0" lvl="0" indent="-422275" algn="l" defTabSz="554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040"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Know what social media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 sites they are using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 Light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6514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Encourage A Balance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2348879"/>
            <a:ext cx="8003232" cy="437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444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89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33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78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22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480060" marR="0" lvl="0" indent="-480060" algn="l" defTabSz="584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Get them involved in activities that don’t involve technology – Ask them to leave their cell while in</a:t>
            </a:r>
            <a:r>
              <a:rPr lang="en-US" sz="2000" kern="0" dirty="0">
                <a:latin typeface="Myriad Pro Light"/>
              </a:rPr>
              <a:t> the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activity</a:t>
            </a:r>
          </a:p>
          <a:p>
            <a:pPr marL="480060" marR="0" lvl="0" indent="-480060" algn="l" defTabSz="584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Set Limits - Reward with free “Online Time” or set a specific time during the week they can use the devices </a:t>
            </a:r>
          </a:p>
          <a:p>
            <a:pPr marL="825500" marR="0" lvl="1" indent="-381000" algn="l" defTabSz="5842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ea typeface="Myriad Pro Light"/>
                <a:cs typeface="Myriad Pro Light"/>
                <a:sym typeface="Myriad Pro Light"/>
              </a:rPr>
              <a:t>Keep a log on the refrigerator and when they’ve used all their time encourage other activities like good grades, crafts, cooking, outside play time</a:t>
            </a:r>
          </a:p>
          <a:p>
            <a:pPr marL="480060" marR="0" lvl="0" indent="-480060" algn="l" defTabSz="584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sym typeface="Helvetica Neue"/>
              </a:rPr>
              <a:t>Encourage family time at home</a:t>
            </a:r>
          </a:p>
          <a:p>
            <a:pPr marL="825500" marR="0" lvl="1" indent="-381000" algn="l" defTabSz="5842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ea typeface="Myriad Pro Light"/>
                <a:cs typeface="Myriad Pro Light"/>
                <a:sym typeface="Myriad Pro Light"/>
              </a:rPr>
              <a:t>Board games</a:t>
            </a:r>
          </a:p>
          <a:p>
            <a:pPr marL="825500" marR="0" lvl="1" indent="-381000" algn="l" defTabSz="5842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ea typeface="Myriad Pro Light"/>
                <a:cs typeface="Myriad Pro Light"/>
                <a:sym typeface="Myriad Pro Light"/>
              </a:rPr>
              <a:t>Outside family events</a:t>
            </a:r>
          </a:p>
          <a:p>
            <a:pPr marL="825500" marR="0" lvl="1" indent="-381000" algn="l" defTabSz="5842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45000"/>
              <a:buFontTx/>
              <a:buChar char="•"/>
              <a:tabLst/>
              <a:defRPr sz="2900">
                <a:latin typeface="Myriad Pro Light"/>
                <a:ea typeface="Myriad Pro Light"/>
                <a:cs typeface="Myriad Pro Light"/>
                <a:sym typeface="Myriad Pro Light"/>
              </a:defRPr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 Light"/>
                <a:ea typeface="Myriad Pro Light"/>
                <a:cs typeface="Myriad Pro Light"/>
                <a:sym typeface="Myriad Pro Light"/>
              </a:rPr>
              <a:t>Movie nights</a:t>
            </a:r>
          </a:p>
        </p:txBody>
      </p:sp>
    </p:spTree>
    <p:extLst>
      <p:ext uri="{BB962C8B-B14F-4D97-AF65-F5344CB8AC3E}">
        <p14:creationId xmlns:p14="http://schemas.microsoft.com/office/powerpoint/2010/main" val="191452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8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3068960"/>
            <a:ext cx="8509000" cy="105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Good Digital Citizenship</a:t>
            </a:r>
          </a:p>
        </p:txBody>
      </p:sp>
    </p:spTree>
    <p:extLst>
      <p:ext uri="{BB962C8B-B14F-4D97-AF65-F5344CB8AC3E}">
        <p14:creationId xmlns:p14="http://schemas.microsoft.com/office/powerpoint/2010/main" val="188692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 descr="C:\Documents and Settings\Administrator\Application Data\Tencent\Users\25887268\QQ\WinTemp\RichOle\9(91NGG0F@R(E}98CH)5}T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61CD0-3436-4A72-951F-06FE56D28452}" type="slidenum">
              <a:rPr lang="zh-CN" altLang="en-US"/>
              <a:pPr>
                <a:defRPr/>
              </a:pPr>
              <a:t>9</a:t>
            </a:fld>
            <a:endParaRPr lang="zh-CN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57192"/>
            <a:ext cx="12192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17500" y="1512514"/>
            <a:ext cx="8509000" cy="71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Internet Safety/Private Information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248" y="2509456"/>
            <a:ext cx="73211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Research shows that students educated in online safety usually don’t share personal information.  (We teach this at Leman, reiterate at home)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Know what your children are doing online, is that possible?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Teach them to be responsible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Privacy settings, password safety, online strangers</a:t>
            </a:r>
          </a:p>
          <a:p>
            <a:r>
              <a:rPr lang="en-US" sz="2400" dirty="0">
                <a:latin typeface="Myriad Pro Light"/>
              </a:rPr>
              <a:t>Private Information 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Name, address, school, birthday, activities,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Myriad Pro Light"/>
              </a:rPr>
              <a:t>Passwords - Strong and Private</a:t>
            </a:r>
          </a:p>
        </p:txBody>
      </p:sp>
    </p:spTree>
    <p:extLst>
      <p:ext uri="{BB962C8B-B14F-4D97-AF65-F5344CB8AC3E}">
        <p14:creationId xmlns:p14="http://schemas.microsoft.com/office/powerpoint/2010/main" val="114041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15302</TotalTime>
  <Words>961</Words>
  <Application>Microsoft Macintosh PowerPoint</Application>
  <PresentationFormat>On-screen Show (4:3)</PresentationFormat>
  <Paragraphs>121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宋体</vt:lpstr>
      <vt:lpstr>Arial</vt:lpstr>
      <vt:lpstr>Calibri</vt:lpstr>
      <vt:lpstr>Didot</vt:lpstr>
      <vt:lpstr>Helvetica Neue</vt:lpstr>
      <vt:lpstr>Lato Regular</vt:lpstr>
      <vt:lpstr>Myriad Pro Light</vt:lpstr>
      <vt:lpstr>News Gothic MT</vt:lpstr>
      <vt:lpstr>Trebuchet MS</vt:lpstr>
      <vt:lpstr>Office 主题</vt:lpstr>
      <vt:lpstr>January 30,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Comverse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Michele Mindorff</cp:lastModifiedBy>
  <cp:revision>237</cp:revision>
  <cp:lastPrinted>2013-07-29T08:16:14Z</cp:lastPrinted>
  <dcterms:created xsi:type="dcterms:W3CDTF">2011-06-08T10:32:03Z</dcterms:created>
  <dcterms:modified xsi:type="dcterms:W3CDTF">2019-01-29T09:57:57Z</dcterms:modified>
</cp:coreProperties>
</file>